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Noto Sans TC" panose="020B0604020202020204" charset="-128"/>
      <p:regular r:id="rId16"/>
    </p:embeddedFont>
    <p:embeddedFont>
      <p:font typeface="Sora Medium" panose="020B0604020202020204" charset="0"/>
      <p:regular r:id="rId17"/>
    </p:embeddedFont>
  </p:embeddedFontLst>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23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945" y="2789158"/>
            <a:ext cx="1311831" cy="978218"/>
          </a:xfrm>
          <a:prstGeom prst="rect">
            <a:avLst/>
          </a:prstGeom>
          <a:noFill/>
          <a:ln/>
        </p:spPr>
        <p:txBody>
          <a:bodyPr wrap="none" lIns="0" tIns="0" rIns="0" bIns="0" rtlCol="0" anchor="t"/>
          <a:lstStyle/>
          <a:p>
            <a:pPr marL="0" indent="0" algn="l">
              <a:lnSpc>
                <a:spcPts val="7700"/>
              </a:lnSpc>
              <a:buNone/>
            </a:pPr>
            <a:r>
              <a:rPr lang="en-US" sz="6150" dirty="0">
                <a:solidFill>
                  <a:srgbClr val="97B8FF"/>
                </a:solidFill>
                <a:latin typeface="Sora Medium" pitchFamily="34" charset="0"/>
                <a:ea typeface="Sora Medium" pitchFamily="34" charset="-122"/>
                <a:cs typeface="Sora Medium" pitchFamily="34" charset="-120"/>
              </a:rPr>
              <a:t>Era</a:t>
            </a:r>
            <a:endParaRPr lang="en-US" sz="6150" dirty="0"/>
          </a:p>
        </p:txBody>
      </p:sp>
      <p:pic>
        <p:nvPicPr>
          <p:cNvPr id="4" name="Image 1" descr="preencoded.png"/>
          <p:cNvPicPr>
            <a:picLocks noChangeAspect="1"/>
          </p:cNvPicPr>
          <p:nvPr/>
        </p:nvPicPr>
        <p:blipFill>
          <a:blip r:embed="rId4"/>
          <a:stretch>
            <a:fillRect/>
          </a:stretch>
        </p:blipFill>
        <p:spPr>
          <a:xfrm>
            <a:off x="7431523" y="2579609"/>
            <a:ext cx="1197054" cy="1197054"/>
          </a:xfrm>
          <a:prstGeom prst="rect">
            <a:avLst/>
          </a:prstGeom>
        </p:spPr>
      </p:pic>
      <p:sp>
        <p:nvSpPr>
          <p:cNvPr id="5" name="Text 1"/>
          <p:cNvSpPr/>
          <p:nvPr/>
        </p:nvSpPr>
        <p:spPr>
          <a:xfrm>
            <a:off x="6280190" y="3776663"/>
            <a:ext cx="3237548"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Every Moment Matters</a:t>
            </a:r>
            <a:endParaRPr lang="en-US" sz="2200" dirty="0"/>
          </a:p>
        </p:txBody>
      </p:sp>
      <p:sp>
        <p:nvSpPr>
          <p:cNvPr id="6" name="Text 2"/>
          <p:cNvSpPr/>
          <p:nvPr/>
        </p:nvSpPr>
        <p:spPr>
          <a:xfrm>
            <a:off x="6280190" y="422993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Welcome to Era, where journeys become unforgettable.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34954"/>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Progress</a:t>
            </a:r>
            <a:endParaRPr lang="en-US" sz="3550" dirty="0"/>
          </a:p>
        </p:txBody>
      </p:sp>
      <p:sp>
        <p:nvSpPr>
          <p:cNvPr id="3" name="Shape 1"/>
          <p:cNvSpPr/>
          <p:nvPr/>
        </p:nvSpPr>
        <p:spPr>
          <a:xfrm>
            <a:off x="793790" y="3817144"/>
            <a:ext cx="13042821" cy="30480"/>
          </a:xfrm>
          <a:prstGeom prst="roundRect">
            <a:avLst>
              <a:gd name="adj" fmla="val 111628"/>
            </a:avLst>
          </a:prstGeom>
          <a:solidFill>
            <a:srgbClr val="3F3F44"/>
          </a:solidFill>
          <a:ln/>
        </p:spPr>
        <p:txBody>
          <a:bodyPr/>
          <a:lstStyle/>
          <a:p>
            <a:endParaRPr lang="uk-UA"/>
          </a:p>
        </p:txBody>
      </p:sp>
      <p:sp>
        <p:nvSpPr>
          <p:cNvPr id="4" name="Shape 2"/>
          <p:cNvSpPr/>
          <p:nvPr/>
        </p:nvSpPr>
        <p:spPr>
          <a:xfrm>
            <a:off x="3968353" y="3136702"/>
            <a:ext cx="30480" cy="680442"/>
          </a:xfrm>
          <a:prstGeom prst="roundRect">
            <a:avLst>
              <a:gd name="adj" fmla="val 111628"/>
            </a:avLst>
          </a:prstGeom>
          <a:solidFill>
            <a:srgbClr val="3F3F44"/>
          </a:solidFill>
          <a:ln/>
        </p:spPr>
        <p:txBody>
          <a:bodyPr/>
          <a:lstStyle/>
          <a:p>
            <a:endParaRPr lang="uk-UA"/>
          </a:p>
        </p:txBody>
      </p:sp>
      <p:sp>
        <p:nvSpPr>
          <p:cNvPr id="5" name="Shape 3"/>
          <p:cNvSpPr/>
          <p:nvPr/>
        </p:nvSpPr>
        <p:spPr>
          <a:xfrm>
            <a:off x="3728442" y="3561993"/>
            <a:ext cx="510302" cy="510302"/>
          </a:xfrm>
          <a:prstGeom prst="roundRect">
            <a:avLst>
              <a:gd name="adj" fmla="val 6667"/>
            </a:avLst>
          </a:prstGeom>
          <a:solidFill>
            <a:srgbClr val="26262B"/>
          </a:solidFill>
          <a:ln/>
        </p:spPr>
        <p:txBody>
          <a:bodyPr/>
          <a:lstStyle/>
          <a:p>
            <a:endParaRPr lang="uk-UA"/>
          </a:p>
        </p:txBody>
      </p:sp>
      <p:sp>
        <p:nvSpPr>
          <p:cNvPr id="6" name="Text 4"/>
          <p:cNvSpPr/>
          <p:nvPr/>
        </p:nvSpPr>
        <p:spPr>
          <a:xfrm>
            <a:off x="3813512" y="36044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7" name="Text 5"/>
          <p:cNvSpPr/>
          <p:nvPr/>
        </p:nvSpPr>
        <p:spPr>
          <a:xfrm>
            <a:off x="1774865" y="2555558"/>
            <a:ext cx="4417457"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Developed working prototype </a:t>
            </a:r>
            <a:endParaRPr lang="en-US" sz="2200" dirty="0"/>
          </a:p>
        </p:txBody>
      </p:sp>
      <p:sp>
        <p:nvSpPr>
          <p:cNvPr id="8" name="Shape 6"/>
          <p:cNvSpPr/>
          <p:nvPr/>
        </p:nvSpPr>
        <p:spPr>
          <a:xfrm>
            <a:off x="7299841" y="3817144"/>
            <a:ext cx="30480" cy="680442"/>
          </a:xfrm>
          <a:prstGeom prst="roundRect">
            <a:avLst>
              <a:gd name="adj" fmla="val 111628"/>
            </a:avLst>
          </a:prstGeom>
          <a:solidFill>
            <a:srgbClr val="3F3F44"/>
          </a:solidFill>
          <a:ln/>
        </p:spPr>
        <p:txBody>
          <a:bodyPr/>
          <a:lstStyle/>
          <a:p>
            <a:endParaRPr lang="uk-UA"/>
          </a:p>
        </p:txBody>
      </p:sp>
      <p:sp>
        <p:nvSpPr>
          <p:cNvPr id="9" name="Shape 7"/>
          <p:cNvSpPr/>
          <p:nvPr/>
        </p:nvSpPr>
        <p:spPr>
          <a:xfrm>
            <a:off x="7059930" y="3561993"/>
            <a:ext cx="510302" cy="510302"/>
          </a:xfrm>
          <a:prstGeom prst="roundRect">
            <a:avLst>
              <a:gd name="adj" fmla="val 6667"/>
            </a:avLst>
          </a:prstGeom>
          <a:solidFill>
            <a:srgbClr val="26262B"/>
          </a:solidFill>
          <a:ln/>
        </p:spPr>
        <p:txBody>
          <a:bodyPr/>
          <a:lstStyle/>
          <a:p>
            <a:endParaRPr lang="uk-UA"/>
          </a:p>
        </p:txBody>
      </p:sp>
      <p:sp>
        <p:nvSpPr>
          <p:cNvPr id="10" name="Text 8"/>
          <p:cNvSpPr/>
          <p:nvPr/>
        </p:nvSpPr>
        <p:spPr>
          <a:xfrm>
            <a:off x="7145000" y="36044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1" name="Text 9"/>
          <p:cNvSpPr/>
          <p:nvPr/>
        </p:nvSpPr>
        <p:spPr>
          <a:xfrm>
            <a:off x="5897523" y="472440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Defined MVP scope</a:t>
            </a:r>
            <a:endParaRPr lang="en-US" sz="2200" dirty="0"/>
          </a:p>
        </p:txBody>
      </p:sp>
      <p:sp>
        <p:nvSpPr>
          <p:cNvPr id="12" name="Shape 10"/>
          <p:cNvSpPr/>
          <p:nvPr/>
        </p:nvSpPr>
        <p:spPr>
          <a:xfrm>
            <a:off x="10631448" y="3136702"/>
            <a:ext cx="30480" cy="680442"/>
          </a:xfrm>
          <a:prstGeom prst="roundRect">
            <a:avLst>
              <a:gd name="adj" fmla="val 111628"/>
            </a:avLst>
          </a:prstGeom>
          <a:solidFill>
            <a:srgbClr val="3F3F44"/>
          </a:solidFill>
          <a:ln/>
        </p:spPr>
        <p:txBody>
          <a:bodyPr/>
          <a:lstStyle/>
          <a:p>
            <a:endParaRPr lang="uk-UA"/>
          </a:p>
        </p:txBody>
      </p:sp>
      <p:sp>
        <p:nvSpPr>
          <p:cNvPr id="13" name="Shape 11"/>
          <p:cNvSpPr/>
          <p:nvPr/>
        </p:nvSpPr>
        <p:spPr>
          <a:xfrm>
            <a:off x="10391537" y="3561993"/>
            <a:ext cx="510302" cy="510302"/>
          </a:xfrm>
          <a:prstGeom prst="roundRect">
            <a:avLst>
              <a:gd name="adj" fmla="val 6667"/>
            </a:avLst>
          </a:prstGeom>
          <a:solidFill>
            <a:srgbClr val="26262B"/>
          </a:solidFill>
          <a:ln/>
        </p:spPr>
        <p:txBody>
          <a:bodyPr/>
          <a:lstStyle/>
          <a:p>
            <a:endParaRPr lang="uk-UA"/>
          </a:p>
        </p:txBody>
      </p:sp>
      <p:sp>
        <p:nvSpPr>
          <p:cNvPr id="14" name="Text 12"/>
          <p:cNvSpPr/>
          <p:nvPr/>
        </p:nvSpPr>
        <p:spPr>
          <a:xfrm>
            <a:off x="10476607" y="36044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5" name="Text 13"/>
          <p:cNvSpPr/>
          <p:nvPr/>
        </p:nvSpPr>
        <p:spPr>
          <a:xfrm>
            <a:off x="8555474" y="2555558"/>
            <a:ext cx="4182547"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Designed interface concepts</a:t>
            </a:r>
            <a:endParaRPr lang="en-US" sz="2200" dirty="0"/>
          </a:p>
        </p:txBody>
      </p:sp>
      <p:sp>
        <p:nvSpPr>
          <p:cNvPr id="16" name="Text 14"/>
          <p:cNvSpPr/>
          <p:nvPr/>
        </p:nvSpPr>
        <p:spPr>
          <a:xfrm>
            <a:off x="793790" y="541889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What's Needed?</a:t>
            </a:r>
            <a:endParaRPr lang="en-US" sz="2650" dirty="0"/>
          </a:p>
        </p:txBody>
      </p:sp>
      <p:sp>
        <p:nvSpPr>
          <p:cNvPr id="17" name="Shape 15"/>
          <p:cNvSpPr/>
          <p:nvPr/>
        </p:nvSpPr>
        <p:spPr>
          <a:xfrm>
            <a:off x="793790" y="6184344"/>
            <a:ext cx="510302" cy="510302"/>
          </a:xfrm>
          <a:prstGeom prst="roundRect">
            <a:avLst>
              <a:gd name="adj" fmla="val 6667"/>
            </a:avLst>
          </a:prstGeom>
          <a:solidFill>
            <a:srgbClr val="26262B"/>
          </a:solidFill>
          <a:ln/>
        </p:spPr>
        <p:txBody>
          <a:bodyPr/>
          <a:lstStyle/>
          <a:p>
            <a:endParaRPr lang="uk-UA"/>
          </a:p>
        </p:txBody>
      </p:sp>
      <p:sp>
        <p:nvSpPr>
          <p:cNvPr id="18" name="Text 16"/>
          <p:cNvSpPr/>
          <p:nvPr/>
        </p:nvSpPr>
        <p:spPr>
          <a:xfrm>
            <a:off x="878860" y="62268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19" name="Text 17"/>
          <p:cNvSpPr/>
          <p:nvPr/>
        </p:nvSpPr>
        <p:spPr>
          <a:xfrm>
            <a:off x="1530906" y="62622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Team</a:t>
            </a:r>
            <a:endParaRPr lang="en-US" sz="2200" dirty="0"/>
          </a:p>
        </p:txBody>
      </p:sp>
      <p:sp>
        <p:nvSpPr>
          <p:cNvPr id="20" name="Shape 18"/>
          <p:cNvSpPr/>
          <p:nvPr/>
        </p:nvSpPr>
        <p:spPr>
          <a:xfrm>
            <a:off x="7457003" y="6184344"/>
            <a:ext cx="510302" cy="510302"/>
          </a:xfrm>
          <a:prstGeom prst="roundRect">
            <a:avLst>
              <a:gd name="adj" fmla="val 6667"/>
            </a:avLst>
          </a:prstGeom>
          <a:solidFill>
            <a:srgbClr val="26262B"/>
          </a:solidFill>
          <a:ln/>
        </p:spPr>
        <p:txBody>
          <a:bodyPr/>
          <a:lstStyle/>
          <a:p>
            <a:endParaRPr lang="uk-UA"/>
          </a:p>
        </p:txBody>
      </p:sp>
      <p:sp>
        <p:nvSpPr>
          <p:cNvPr id="21" name="Text 19"/>
          <p:cNvSpPr/>
          <p:nvPr/>
        </p:nvSpPr>
        <p:spPr>
          <a:xfrm>
            <a:off x="7542074" y="62268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22" name="Text 20"/>
          <p:cNvSpPr/>
          <p:nvPr/>
        </p:nvSpPr>
        <p:spPr>
          <a:xfrm>
            <a:off x="8194119" y="6262211"/>
            <a:ext cx="316670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Capital to launch MVP</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1944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Team Building Plan</a:t>
            </a:r>
            <a:endParaRPr lang="en-US" sz="4450" dirty="0"/>
          </a:p>
        </p:txBody>
      </p:sp>
      <p:sp>
        <p:nvSpPr>
          <p:cNvPr id="4" name="Text 1"/>
          <p:cNvSpPr/>
          <p:nvPr/>
        </p:nvSpPr>
        <p:spPr>
          <a:xfrm>
            <a:off x="793790" y="5168384"/>
            <a:ext cx="13042821"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r>
              <a:rPr lang="en-US" sz="1750" dirty="0">
                <a:solidFill>
                  <a:srgbClr val="E0D6DE"/>
                </a:solidFill>
                <a:latin typeface="Noto Sans TC" pitchFamily="34" charset="0"/>
                <a:ea typeface="Noto Sans TC" pitchFamily="34" charset="-122"/>
                <a:cs typeface="Noto Sans TC" pitchFamily="34" charset="-120"/>
              </a:rPr>
              <a:t> Founder: Stan - Web Developer, idea creator, worked on the concept.</a:t>
            </a:r>
            <a:endParaRPr lang="en-US" sz="1750" dirty="0"/>
          </a:p>
        </p:txBody>
      </p:sp>
      <p:sp>
        <p:nvSpPr>
          <p:cNvPr id="5" name="Text 2"/>
          <p:cNvSpPr/>
          <p:nvPr/>
        </p:nvSpPr>
        <p:spPr>
          <a:xfrm>
            <a:off x="793790" y="5801678"/>
            <a:ext cx="13042821"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r>
              <a:rPr lang="en-US" sz="1750" dirty="0">
                <a:solidFill>
                  <a:srgbClr val="E0D6DE"/>
                </a:solidFill>
                <a:latin typeface="Noto Sans TC" pitchFamily="34" charset="0"/>
                <a:ea typeface="Noto Sans TC" pitchFamily="34" charset="-122"/>
                <a:cs typeface="Noto Sans TC" pitchFamily="34" charset="-120"/>
              </a:rPr>
              <a:t> Plan: Hiring 3 key members:</a:t>
            </a:r>
            <a:endParaRPr lang="en-US" sz="1750" dirty="0"/>
          </a:p>
        </p:txBody>
      </p:sp>
      <p:sp>
        <p:nvSpPr>
          <p:cNvPr id="6" name="Shape 3"/>
          <p:cNvSpPr/>
          <p:nvPr/>
        </p:nvSpPr>
        <p:spPr>
          <a:xfrm>
            <a:off x="793790" y="6434971"/>
            <a:ext cx="510302" cy="510302"/>
          </a:xfrm>
          <a:prstGeom prst="roundRect">
            <a:avLst>
              <a:gd name="adj" fmla="val 6667"/>
            </a:avLst>
          </a:prstGeom>
          <a:solidFill>
            <a:srgbClr val="26262B"/>
          </a:solidFill>
          <a:ln/>
        </p:spPr>
        <p:txBody>
          <a:bodyPr/>
          <a:lstStyle/>
          <a:p>
            <a:endParaRPr lang="uk-UA"/>
          </a:p>
        </p:txBody>
      </p:sp>
      <p:sp>
        <p:nvSpPr>
          <p:cNvPr id="7" name="Text 4"/>
          <p:cNvSpPr/>
          <p:nvPr/>
        </p:nvSpPr>
        <p:spPr>
          <a:xfrm>
            <a:off x="878860" y="647747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8" name="Text 5"/>
          <p:cNvSpPr/>
          <p:nvPr/>
        </p:nvSpPr>
        <p:spPr>
          <a:xfrm>
            <a:off x="1530906" y="65128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UX/UI Designer</a:t>
            </a:r>
            <a:endParaRPr lang="en-US" sz="2200" dirty="0"/>
          </a:p>
        </p:txBody>
      </p:sp>
      <p:sp>
        <p:nvSpPr>
          <p:cNvPr id="9" name="Shape 6"/>
          <p:cNvSpPr/>
          <p:nvPr/>
        </p:nvSpPr>
        <p:spPr>
          <a:xfrm>
            <a:off x="5235893" y="6434971"/>
            <a:ext cx="510302" cy="510302"/>
          </a:xfrm>
          <a:prstGeom prst="roundRect">
            <a:avLst>
              <a:gd name="adj" fmla="val 6667"/>
            </a:avLst>
          </a:prstGeom>
          <a:solidFill>
            <a:srgbClr val="26262B"/>
          </a:solidFill>
          <a:ln/>
        </p:spPr>
        <p:txBody>
          <a:bodyPr/>
          <a:lstStyle/>
          <a:p>
            <a:endParaRPr lang="uk-UA"/>
          </a:p>
        </p:txBody>
      </p:sp>
      <p:sp>
        <p:nvSpPr>
          <p:cNvPr id="10" name="Text 7"/>
          <p:cNvSpPr/>
          <p:nvPr/>
        </p:nvSpPr>
        <p:spPr>
          <a:xfrm>
            <a:off x="5320963" y="647747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1" name="Text 8"/>
          <p:cNvSpPr/>
          <p:nvPr/>
        </p:nvSpPr>
        <p:spPr>
          <a:xfrm>
            <a:off x="5973008" y="6512838"/>
            <a:ext cx="308514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Full-Stack Developer </a:t>
            </a:r>
            <a:endParaRPr lang="en-US" sz="2200" dirty="0"/>
          </a:p>
        </p:txBody>
      </p:sp>
      <p:sp>
        <p:nvSpPr>
          <p:cNvPr id="12" name="Shape 9"/>
          <p:cNvSpPr/>
          <p:nvPr/>
        </p:nvSpPr>
        <p:spPr>
          <a:xfrm>
            <a:off x="9677995" y="6434971"/>
            <a:ext cx="510302" cy="510302"/>
          </a:xfrm>
          <a:prstGeom prst="roundRect">
            <a:avLst>
              <a:gd name="adj" fmla="val 6667"/>
            </a:avLst>
          </a:prstGeom>
          <a:solidFill>
            <a:srgbClr val="26262B"/>
          </a:solidFill>
          <a:ln/>
        </p:spPr>
        <p:txBody>
          <a:bodyPr/>
          <a:lstStyle/>
          <a:p>
            <a:endParaRPr lang="uk-UA"/>
          </a:p>
        </p:txBody>
      </p:sp>
      <p:sp>
        <p:nvSpPr>
          <p:cNvPr id="13" name="Text 10"/>
          <p:cNvSpPr/>
          <p:nvPr/>
        </p:nvSpPr>
        <p:spPr>
          <a:xfrm>
            <a:off x="9763065" y="647747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10415111" y="6512838"/>
            <a:ext cx="297596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Marketing Specialist</a:t>
            </a:r>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gn="l">
              <a:lnSpc>
                <a:spcPts val="5500"/>
              </a:lnSpc>
              <a:buNone/>
            </a:pPr>
            <a:r>
              <a:rPr lang="en-US" sz="4400" dirty="0">
                <a:solidFill>
                  <a:srgbClr val="97B8FF"/>
                </a:solidFill>
                <a:latin typeface="Sora Medium" pitchFamily="34" charset="0"/>
                <a:ea typeface="Sora Medium" pitchFamily="34" charset="-122"/>
                <a:cs typeface="Sora Medium" pitchFamily="34" charset="-120"/>
              </a:rPr>
              <a:t>Financial Request</a:t>
            </a:r>
            <a:endParaRPr lang="en-US" sz="4400" dirty="0"/>
          </a:p>
        </p:txBody>
      </p:sp>
      <p:sp>
        <p:nvSpPr>
          <p:cNvPr id="3" name="Text 1"/>
          <p:cNvSpPr/>
          <p:nvPr/>
        </p:nvSpPr>
        <p:spPr>
          <a:xfrm>
            <a:off x="785098" y="1766411"/>
            <a:ext cx="13060204" cy="47910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Noto Sans TC" pitchFamily="34" charset="0"/>
                <a:ea typeface="Noto Sans TC" pitchFamily="34" charset="-122"/>
                <a:cs typeface="Noto Sans TC" pitchFamily="34" charset="-120"/>
              </a:rPr>
              <a:t>📈</a:t>
            </a:r>
            <a:r>
              <a:rPr lang="en-US" sz="2200" dirty="0">
                <a:solidFill>
                  <a:srgbClr val="E0D6DE"/>
                </a:solidFill>
                <a:latin typeface="Noto Sans TC" pitchFamily="34" charset="0"/>
                <a:ea typeface="Noto Sans TC" pitchFamily="34" charset="-122"/>
                <a:cs typeface="Noto Sans TC" pitchFamily="34" charset="-120"/>
              </a:rPr>
              <a:t> We're seeking </a:t>
            </a:r>
            <a:r>
              <a:rPr lang="en-US" sz="2200" b="1" dirty="0">
                <a:solidFill>
                  <a:srgbClr val="E0D6DE"/>
                </a:solidFill>
                <a:latin typeface="Noto Sans TC" pitchFamily="34" charset="0"/>
                <a:ea typeface="Noto Sans TC" pitchFamily="34" charset="-122"/>
                <a:cs typeface="Noto Sans TC" pitchFamily="34" charset="-120"/>
              </a:rPr>
              <a:t>$50,000</a:t>
            </a:r>
            <a:r>
              <a:rPr lang="en-US" sz="2200" dirty="0">
                <a:solidFill>
                  <a:srgbClr val="E0D6DE"/>
                </a:solidFill>
                <a:latin typeface="Noto Sans TC" pitchFamily="34" charset="0"/>
                <a:ea typeface="Noto Sans TC" pitchFamily="34" charset="-122"/>
                <a:cs typeface="Noto Sans TC" pitchFamily="34" charset="-120"/>
              </a:rPr>
              <a:t> in pre-seed funding to support </a:t>
            </a:r>
            <a:r>
              <a:rPr lang="en-US" sz="2200" b="1" dirty="0">
                <a:solidFill>
                  <a:srgbClr val="E0D6DE"/>
                </a:solidFill>
                <a:latin typeface="Noto Sans TC" pitchFamily="34" charset="0"/>
                <a:ea typeface="Noto Sans TC" pitchFamily="34" charset="-122"/>
                <a:cs typeface="Noto Sans TC" pitchFamily="34" charset="-120"/>
              </a:rPr>
              <a:t>6 solid months</a:t>
            </a:r>
            <a:r>
              <a:rPr lang="en-US" sz="2200" dirty="0">
                <a:solidFill>
                  <a:srgbClr val="E0D6DE"/>
                </a:solidFill>
                <a:latin typeface="Noto Sans TC" pitchFamily="34" charset="0"/>
                <a:ea typeface="Noto Sans TC" pitchFamily="34" charset="-122"/>
                <a:cs typeface="Noto Sans TC" pitchFamily="34" charset="-120"/>
              </a:rPr>
              <a:t> of:</a:t>
            </a:r>
            <a:endParaRPr lang="en-US" sz="2200" dirty="0"/>
          </a:p>
        </p:txBody>
      </p:sp>
      <p:sp>
        <p:nvSpPr>
          <p:cNvPr id="4" name="Text 2"/>
          <p:cNvSpPr/>
          <p:nvPr/>
        </p:nvSpPr>
        <p:spPr>
          <a:xfrm>
            <a:off x="1889046" y="3381256"/>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MVP Development</a:t>
            </a:r>
            <a:endParaRPr lang="en-US" sz="2200" dirty="0"/>
          </a:p>
        </p:txBody>
      </p:sp>
      <p:pic>
        <p:nvPicPr>
          <p:cNvPr id="5" name="Image 0" descr="preencoded.png"/>
          <p:cNvPicPr>
            <a:picLocks noChangeAspect="1"/>
          </p:cNvPicPr>
          <p:nvPr/>
        </p:nvPicPr>
        <p:blipFill>
          <a:blip r:embed="rId3"/>
          <a:stretch>
            <a:fillRect/>
          </a:stretch>
        </p:blipFill>
        <p:spPr>
          <a:xfrm>
            <a:off x="5029676" y="2497812"/>
            <a:ext cx="4571048" cy="4571048"/>
          </a:xfrm>
          <a:prstGeom prst="rect">
            <a:avLst/>
          </a:prstGeom>
        </p:spPr>
      </p:pic>
      <p:sp>
        <p:nvSpPr>
          <p:cNvPr id="6" name="Text 3"/>
          <p:cNvSpPr/>
          <p:nvPr/>
        </p:nvSpPr>
        <p:spPr>
          <a:xfrm>
            <a:off x="6227326" y="3264575"/>
            <a:ext cx="335637" cy="419576"/>
          </a:xfrm>
          <a:prstGeom prst="rect">
            <a:avLst/>
          </a:prstGeom>
          <a:noFill/>
          <a:ln/>
        </p:spPr>
        <p:txBody>
          <a:bodyPr wrap="none" lIns="0" tIns="0" rIns="0" bIns="0" rtlCol="0" anchor="t"/>
          <a:lstStyle/>
          <a:p>
            <a:pPr marL="0" indent="0" algn="l">
              <a:lnSpc>
                <a:spcPts val="4200"/>
              </a:lnSpc>
              <a:buNone/>
            </a:pPr>
            <a:r>
              <a:rPr lang="en-US" sz="2600" dirty="0">
                <a:solidFill>
                  <a:srgbClr val="000000"/>
                </a:solidFill>
                <a:latin typeface="Sora Medium" pitchFamily="34" charset="0"/>
                <a:ea typeface="Sora Medium" pitchFamily="34" charset="-122"/>
                <a:cs typeface="Sora Medium" pitchFamily="34" charset="-120"/>
              </a:rPr>
              <a:t>1</a:t>
            </a:r>
            <a:endParaRPr lang="en-US" sz="2600" dirty="0"/>
          </a:p>
        </p:txBody>
      </p:sp>
      <p:sp>
        <p:nvSpPr>
          <p:cNvPr id="7" name="Text 4"/>
          <p:cNvSpPr/>
          <p:nvPr/>
        </p:nvSpPr>
        <p:spPr>
          <a:xfrm>
            <a:off x="9937194" y="3381256"/>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UX/UI Design</a:t>
            </a:r>
            <a:endParaRPr lang="en-US" sz="2200" dirty="0"/>
          </a:p>
        </p:txBody>
      </p:sp>
      <p:pic>
        <p:nvPicPr>
          <p:cNvPr id="8" name="Image 1" descr="preencoded.png"/>
          <p:cNvPicPr>
            <a:picLocks noChangeAspect="1"/>
          </p:cNvPicPr>
          <p:nvPr/>
        </p:nvPicPr>
        <p:blipFill>
          <a:blip r:embed="rId4"/>
          <a:stretch>
            <a:fillRect/>
          </a:stretch>
        </p:blipFill>
        <p:spPr>
          <a:xfrm>
            <a:off x="5029676" y="2497812"/>
            <a:ext cx="4571048" cy="4571048"/>
          </a:xfrm>
          <a:prstGeom prst="rect">
            <a:avLst/>
          </a:prstGeom>
        </p:spPr>
      </p:pic>
      <p:sp>
        <p:nvSpPr>
          <p:cNvPr id="9" name="Text 5"/>
          <p:cNvSpPr/>
          <p:nvPr/>
        </p:nvSpPr>
        <p:spPr>
          <a:xfrm>
            <a:off x="8456176" y="3653552"/>
            <a:ext cx="335637" cy="419576"/>
          </a:xfrm>
          <a:prstGeom prst="rect">
            <a:avLst/>
          </a:prstGeom>
          <a:noFill/>
          <a:ln/>
        </p:spPr>
        <p:txBody>
          <a:bodyPr wrap="none" lIns="0" tIns="0" rIns="0" bIns="0" rtlCol="0" anchor="t"/>
          <a:lstStyle/>
          <a:p>
            <a:pPr marL="0" indent="0" algn="l">
              <a:lnSpc>
                <a:spcPts val="4200"/>
              </a:lnSpc>
              <a:buNone/>
            </a:pPr>
            <a:r>
              <a:rPr lang="en-US" sz="2600" dirty="0">
                <a:solidFill>
                  <a:srgbClr val="000000"/>
                </a:solidFill>
                <a:latin typeface="Sora Medium" pitchFamily="34" charset="0"/>
                <a:ea typeface="Sora Medium" pitchFamily="34" charset="-122"/>
                <a:cs typeface="Sora Medium" pitchFamily="34" charset="-120"/>
              </a:rPr>
              <a:t>2</a:t>
            </a:r>
            <a:endParaRPr lang="en-US" sz="2600" dirty="0"/>
          </a:p>
        </p:txBody>
      </p:sp>
      <p:sp>
        <p:nvSpPr>
          <p:cNvPr id="10" name="Text 6"/>
          <p:cNvSpPr/>
          <p:nvPr/>
        </p:nvSpPr>
        <p:spPr>
          <a:xfrm>
            <a:off x="9937194" y="5835015"/>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Testing</a:t>
            </a:r>
            <a:endParaRPr lang="en-US" sz="2200" dirty="0"/>
          </a:p>
        </p:txBody>
      </p:sp>
      <p:pic>
        <p:nvPicPr>
          <p:cNvPr id="11" name="Image 2" descr="preencoded.png"/>
          <p:cNvPicPr>
            <a:picLocks noChangeAspect="1"/>
          </p:cNvPicPr>
          <p:nvPr/>
        </p:nvPicPr>
        <p:blipFill>
          <a:blip r:embed="rId5"/>
          <a:stretch>
            <a:fillRect/>
          </a:stretch>
        </p:blipFill>
        <p:spPr>
          <a:xfrm>
            <a:off x="5029676" y="2497812"/>
            <a:ext cx="4571048" cy="4571048"/>
          </a:xfrm>
          <a:prstGeom prst="rect">
            <a:avLst/>
          </a:prstGeom>
        </p:spPr>
      </p:pic>
      <p:sp>
        <p:nvSpPr>
          <p:cNvPr id="12" name="Text 7"/>
          <p:cNvSpPr/>
          <p:nvPr/>
        </p:nvSpPr>
        <p:spPr>
          <a:xfrm>
            <a:off x="8067199" y="5882402"/>
            <a:ext cx="335637" cy="419576"/>
          </a:xfrm>
          <a:prstGeom prst="rect">
            <a:avLst/>
          </a:prstGeom>
          <a:noFill/>
          <a:ln/>
        </p:spPr>
        <p:txBody>
          <a:bodyPr wrap="none" lIns="0" tIns="0" rIns="0" bIns="0" rtlCol="0" anchor="t"/>
          <a:lstStyle/>
          <a:p>
            <a:pPr marL="0" indent="0" algn="l">
              <a:lnSpc>
                <a:spcPts val="4200"/>
              </a:lnSpc>
              <a:buNone/>
            </a:pPr>
            <a:r>
              <a:rPr lang="en-US" sz="2600" dirty="0">
                <a:solidFill>
                  <a:srgbClr val="000000"/>
                </a:solidFill>
                <a:latin typeface="Sora Medium" pitchFamily="34" charset="0"/>
                <a:ea typeface="Sora Medium" pitchFamily="34" charset="-122"/>
                <a:cs typeface="Sora Medium" pitchFamily="34" charset="-120"/>
              </a:rPr>
              <a:t>3</a:t>
            </a:r>
            <a:endParaRPr lang="en-US" sz="2600" dirty="0"/>
          </a:p>
        </p:txBody>
      </p:sp>
      <p:sp>
        <p:nvSpPr>
          <p:cNvPr id="13" name="Text 8"/>
          <p:cNvSpPr/>
          <p:nvPr/>
        </p:nvSpPr>
        <p:spPr>
          <a:xfrm>
            <a:off x="1889046" y="5835015"/>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Marketing Launch</a:t>
            </a:r>
            <a:endParaRPr lang="en-US" sz="2200" dirty="0"/>
          </a:p>
        </p:txBody>
      </p:sp>
      <p:pic>
        <p:nvPicPr>
          <p:cNvPr id="14" name="Image 3" descr="preencoded.png"/>
          <p:cNvPicPr>
            <a:picLocks noChangeAspect="1"/>
          </p:cNvPicPr>
          <p:nvPr/>
        </p:nvPicPr>
        <p:blipFill>
          <a:blip r:embed="rId6"/>
          <a:stretch>
            <a:fillRect/>
          </a:stretch>
        </p:blipFill>
        <p:spPr>
          <a:xfrm>
            <a:off x="5029676" y="2497812"/>
            <a:ext cx="4571048" cy="4571048"/>
          </a:xfrm>
          <a:prstGeom prst="rect">
            <a:avLst/>
          </a:prstGeom>
        </p:spPr>
      </p:pic>
      <p:sp>
        <p:nvSpPr>
          <p:cNvPr id="15" name="Text 9"/>
          <p:cNvSpPr/>
          <p:nvPr/>
        </p:nvSpPr>
        <p:spPr>
          <a:xfrm>
            <a:off x="5838349" y="5493425"/>
            <a:ext cx="335637" cy="419576"/>
          </a:xfrm>
          <a:prstGeom prst="rect">
            <a:avLst/>
          </a:prstGeom>
          <a:noFill/>
          <a:ln/>
        </p:spPr>
        <p:txBody>
          <a:bodyPr wrap="none" lIns="0" tIns="0" rIns="0" bIns="0" rtlCol="0" anchor="t"/>
          <a:lstStyle/>
          <a:p>
            <a:pPr marL="0" indent="0" algn="l">
              <a:lnSpc>
                <a:spcPts val="4200"/>
              </a:lnSpc>
              <a:buNone/>
            </a:pPr>
            <a:r>
              <a:rPr lang="en-US" sz="2600" dirty="0">
                <a:solidFill>
                  <a:srgbClr val="000000"/>
                </a:solidFill>
                <a:latin typeface="Sora Medium" pitchFamily="34" charset="0"/>
                <a:ea typeface="Sora Medium" pitchFamily="34" charset="-122"/>
                <a:cs typeface="Sora Medium" pitchFamily="34" charset="-120"/>
              </a:rPr>
              <a:t>4</a:t>
            </a:r>
            <a:endParaRPr lang="en-US" sz="2600" dirty="0"/>
          </a:p>
        </p:txBody>
      </p:sp>
      <p:sp>
        <p:nvSpPr>
          <p:cNvPr id="16" name="Text 10"/>
          <p:cNvSpPr/>
          <p:nvPr/>
        </p:nvSpPr>
        <p:spPr>
          <a:xfrm>
            <a:off x="785098" y="7321153"/>
            <a:ext cx="13060204" cy="358854"/>
          </a:xfrm>
          <a:prstGeom prst="rect">
            <a:avLst/>
          </a:prstGeom>
          <a:noFill/>
          <a:ln/>
        </p:spPr>
        <p:txBody>
          <a:bodyPr wrap="none" lIns="0" tIns="0" rIns="0" bIns="0" rtlCol="0" anchor="t"/>
          <a:lstStyle/>
          <a:p>
            <a:pPr marL="0" indent="0" algn="l">
              <a:lnSpc>
                <a:spcPts val="2800"/>
              </a:lnSpc>
              <a:buNone/>
            </a:pPr>
            <a:endParaRPr lang="en-US" sz="1750" dirty="0"/>
          </a:p>
        </p:txBody>
      </p:sp>
      <p:pic>
        <p:nvPicPr>
          <p:cNvPr id="17" name="Image 1" descr="preencoded.png">
            <a:extLst>
              <a:ext uri="{FF2B5EF4-FFF2-40B4-BE49-F238E27FC236}">
                <a16:creationId xmlns:a16="http://schemas.microsoft.com/office/drawing/2014/main" id="{A4C6C2A9-9E3B-A2D7-DDE4-3021A4307B98}"/>
              </a:ext>
            </a:extLst>
          </p:cNvPr>
          <p:cNvPicPr>
            <a:picLocks noChangeAspect="1"/>
          </p:cNvPicPr>
          <p:nvPr/>
        </p:nvPicPr>
        <p:blipFill>
          <a:blip r:embed="rId7"/>
          <a:stretch>
            <a:fillRect/>
          </a:stretch>
        </p:blipFill>
        <p:spPr>
          <a:xfrm>
            <a:off x="6716673" y="4184809"/>
            <a:ext cx="1197054" cy="11970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10721"/>
            <a:ext cx="6561653"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Call to Action: Join Us!</a:t>
            </a:r>
            <a:endParaRPr lang="en-US" sz="4450" dirty="0"/>
          </a:p>
        </p:txBody>
      </p:sp>
      <p:sp>
        <p:nvSpPr>
          <p:cNvPr id="4" name="Text 1"/>
          <p:cNvSpPr/>
          <p:nvPr/>
        </p:nvSpPr>
        <p:spPr>
          <a:xfrm>
            <a:off x="6280190" y="3959662"/>
            <a:ext cx="7556421" cy="74104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r>
              <a:rPr lang="en-US" sz="1750" dirty="0">
                <a:solidFill>
                  <a:srgbClr val="E0D6DE"/>
                </a:solidFill>
                <a:latin typeface="Noto Sans TC" pitchFamily="34" charset="0"/>
                <a:ea typeface="Noto Sans TC" pitchFamily="34" charset="-122"/>
                <a:cs typeface="Noto Sans TC" pitchFamily="34" charset="-120"/>
              </a:rPr>
              <a:t> We are seeking a strategist, partner, and investor to join our journey in building a global travel community. </a:t>
            </a:r>
            <a:endParaRPr lang="en-US" sz="1750" dirty="0"/>
          </a:p>
        </p:txBody>
      </p:sp>
      <p:sp>
        <p:nvSpPr>
          <p:cNvPr id="5" name="Text 2"/>
          <p:cNvSpPr/>
          <p:nvPr/>
        </p:nvSpPr>
        <p:spPr>
          <a:xfrm>
            <a:off x="6280190" y="49558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Let's create something extraordinary together!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788009" y="253246"/>
            <a:ext cx="4198382" cy="7723108"/>
          </a:xfrm>
          <a:prstGeom prst="rect">
            <a:avLst/>
          </a:prstGeom>
        </p:spPr>
      </p:pic>
      <p:sp>
        <p:nvSpPr>
          <p:cNvPr id="4" name="Text 0"/>
          <p:cNvSpPr/>
          <p:nvPr/>
        </p:nvSpPr>
        <p:spPr>
          <a:xfrm>
            <a:off x="787956" y="619958"/>
            <a:ext cx="7568089" cy="1266349"/>
          </a:xfrm>
          <a:prstGeom prst="rect">
            <a:avLst/>
          </a:prstGeom>
          <a:noFill/>
          <a:ln/>
        </p:spPr>
        <p:txBody>
          <a:bodyPr wrap="square" lIns="0" tIns="0" rIns="0" bIns="0" rtlCol="0" anchor="t"/>
          <a:lstStyle/>
          <a:p>
            <a:pPr marL="0" indent="0" algn="l">
              <a:lnSpc>
                <a:spcPts val="4950"/>
              </a:lnSpc>
              <a:buNone/>
            </a:pPr>
            <a:r>
              <a:rPr lang="en-US" sz="3950" dirty="0">
                <a:solidFill>
                  <a:srgbClr val="97B8FF"/>
                </a:solidFill>
                <a:effectLst>
                  <a:outerShdw blurRad="38100" dist="38100" dir="2700000" algn="tl">
                    <a:srgbClr val="000000">
                      <a:alpha val="43137"/>
                    </a:srgbClr>
                  </a:outerShdw>
                </a:effectLst>
                <a:latin typeface="Sora Medium" pitchFamily="34" charset="0"/>
                <a:ea typeface="Sora Medium" pitchFamily="34" charset="-122"/>
                <a:cs typeface="Sora Medium" pitchFamily="34" charset="-120"/>
              </a:rPr>
              <a:t>The Problem: A Fragmented Travel Experience</a:t>
            </a:r>
            <a:endParaRPr lang="en-US" sz="3950" dirty="0">
              <a:effectLst>
                <a:outerShdw blurRad="38100" dist="38100" dir="2700000" algn="tl">
                  <a:srgbClr val="000000">
                    <a:alpha val="43137"/>
                  </a:srgbClr>
                </a:outerShdw>
              </a:effectLst>
            </a:endParaRPr>
          </a:p>
        </p:txBody>
      </p:sp>
      <p:sp>
        <p:nvSpPr>
          <p:cNvPr id="5" name="Text 1"/>
          <p:cNvSpPr/>
          <p:nvPr/>
        </p:nvSpPr>
        <p:spPr>
          <a:xfrm>
            <a:off x="787956" y="2190155"/>
            <a:ext cx="7568089" cy="648414"/>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Today's travel often feels incomplete. We face challenges that diminish the joy of exploration.</a:t>
            </a:r>
            <a:endParaRPr lang="en-US" sz="1550" dirty="0"/>
          </a:p>
        </p:txBody>
      </p:sp>
      <p:sp>
        <p:nvSpPr>
          <p:cNvPr id="6" name="Shape 2"/>
          <p:cNvSpPr/>
          <p:nvPr/>
        </p:nvSpPr>
        <p:spPr>
          <a:xfrm>
            <a:off x="787956" y="3066455"/>
            <a:ext cx="455890" cy="455890"/>
          </a:xfrm>
          <a:prstGeom prst="roundRect">
            <a:avLst>
              <a:gd name="adj" fmla="val 6668"/>
            </a:avLst>
          </a:prstGeom>
          <a:solidFill>
            <a:srgbClr val="26262B"/>
          </a:solidFill>
          <a:ln/>
        </p:spPr>
        <p:txBody>
          <a:bodyPr/>
          <a:lstStyle/>
          <a:p>
            <a:endParaRPr lang="uk-UA"/>
          </a:p>
        </p:txBody>
      </p:sp>
      <p:pic>
        <p:nvPicPr>
          <p:cNvPr id="7" name="Image 2" descr="preencoded.png"/>
          <p:cNvPicPr>
            <a:picLocks noChangeAspect="1"/>
          </p:cNvPicPr>
          <p:nvPr/>
        </p:nvPicPr>
        <p:blipFill>
          <a:blip r:embed="rId5"/>
          <a:stretch>
            <a:fillRect/>
          </a:stretch>
        </p:blipFill>
        <p:spPr>
          <a:xfrm>
            <a:off x="863918" y="3104376"/>
            <a:ext cx="303848" cy="379928"/>
          </a:xfrm>
          <a:prstGeom prst="rect">
            <a:avLst/>
          </a:prstGeom>
        </p:spPr>
      </p:pic>
      <p:sp>
        <p:nvSpPr>
          <p:cNvPr id="8" name="Text 3"/>
          <p:cNvSpPr/>
          <p:nvPr/>
        </p:nvSpPr>
        <p:spPr>
          <a:xfrm>
            <a:off x="1446371" y="3136106"/>
            <a:ext cx="2532936"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Lonely Journeys</a:t>
            </a:r>
            <a:endParaRPr lang="en-US" sz="1950" dirty="0"/>
          </a:p>
        </p:txBody>
      </p:sp>
      <p:sp>
        <p:nvSpPr>
          <p:cNvPr id="9" name="Text 4"/>
          <p:cNvSpPr/>
          <p:nvPr/>
        </p:nvSpPr>
        <p:spPr>
          <a:xfrm>
            <a:off x="1446371" y="3574137"/>
            <a:ext cx="6909673"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Feeling isolated, even in new places.</a:t>
            </a:r>
            <a:endParaRPr lang="en-US" sz="1550" dirty="0"/>
          </a:p>
        </p:txBody>
      </p:sp>
      <p:sp>
        <p:nvSpPr>
          <p:cNvPr id="10" name="Shape 5"/>
          <p:cNvSpPr/>
          <p:nvPr/>
        </p:nvSpPr>
        <p:spPr>
          <a:xfrm>
            <a:off x="787956" y="4303514"/>
            <a:ext cx="455890" cy="455890"/>
          </a:xfrm>
          <a:prstGeom prst="roundRect">
            <a:avLst>
              <a:gd name="adj" fmla="val 6668"/>
            </a:avLst>
          </a:prstGeom>
          <a:solidFill>
            <a:srgbClr val="26262B"/>
          </a:solidFill>
          <a:ln/>
        </p:spPr>
        <p:txBody>
          <a:bodyPr/>
          <a:lstStyle/>
          <a:p>
            <a:endParaRPr lang="uk-UA"/>
          </a:p>
        </p:txBody>
      </p:sp>
      <p:pic>
        <p:nvPicPr>
          <p:cNvPr id="11" name="Image 3" descr="preencoded.png"/>
          <p:cNvPicPr>
            <a:picLocks noChangeAspect="1"/>
          </p:cNvPicPr>
          <p:nvPr/>
        </p:nvPicPr>
        <p:blipFill>
          <a:blip r:embed="rId6"/>
          <a:stretch>
            <a:fillRect/>
          </a:stretch>
        </p:blipFill>
        <p:spPr>
          <a:xfrm>
            <a:off x="863918" y="4341435"/>
            <a:ext cx="303848" cy="379928"/>
          </a:xfrm>
          <a:prstGeom prst="rect">
            <a:avLst/>
          </a:prstGeom>
        </p:spPr>
      </p:pic>
      <p:sp>
        <p:nvSpPr>
          <p:cNvPr id="12" name="Text 6"/>
          <p:cNvSpPr/>
          <p:nvPr/>
        </p:nvSpPr>
        <p:spPr>
          <a:xfrm>
            <a:off x="1446371" y="4373166"/>
            <a:ext cx="2689265"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Finding Companions</a:t>
            </a:r>
            <a:endParaRPr lang="en-US" sz="1950" dirty="0"/>
          </a:p>
        </p:txBody>
      </p:sp>
      <p:sp>
        <p:nvSpPr>
          <p:cNvPr id="13" name="Text 7"/>
          <p:cNvSpPr/>
          <p:nvPr/>
        </p:nvSpPr>
        <p:spPr>
          <a:xfrm>
            <a:off x="1446371" y="4811197"/>
            <a:ext cx="6909673"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Difficult to meet reliable travel partners.</a:t>
            </a:r>
            <a:endParaRPr lang="en-US" sz="1550" dirty="0"/>
          </a:p>
        </p:txBody>
      </p:sp>
      <p:sp>
        <p:nvSpPr>
          <p:cNvPr id="14" name="Shape 8"/>
          <p:cNvSpPr/>
          <p:nvPr/>
        </p:nvSpPr>
        <p:spPr>
          <a:xfrm>
            <a:off x="787956" y="5540573"/>
            <a:ext cx="455890" cy="455890"/>
          </a:xfrm>
          <a:prstGeom prst="roundRect">
            <a:avLst>
              <a:gd name="adj" fmla="val 6668"/>
            </a:avLst>
          </a:prstGeom>
          <a:solidFill>
            <a:srgbClr val="26262B"/>
          </a:solidFill>
          <a:ln/>
        </p:spPr>
        <p:txBody>
          <a:bodyPr/>
          <a:lstStyle/>
          <a:p>
            <a:endParaRPr lang="uk-UA"/>
          </a:p>
        </p:txBody>
      </p:sp>
      <p:pic>
        <p:nvPicPr>
          <p:cNvPr id="15" name="Image 4" descr="preencoded.png"/>
          <p:cNvPicPr>
            <a:picLocks noChangeAspect="1"/>
          </p:cNvPicPr>
          <p:nvPr/>
        </p:nvPicPr>
        <p:blipFill>
          <a:blip r:embed="rId7"/>
          <a:stretch>
            <a:fillRect/>
          </a:stretch>
        </p:blipFill>
        <p:spPr>
          <a:xfrm>
            <a:off x="863918" y="5578495"/>
            <a:ext cx="303848" cy="379928"/>
          </a:xfrm>
          <a:prstGeom prst="rect">
            <a:avLst/>
          </a:prstGeom>
        </p:spPr>
      </p:pic>
      <p:sp>
        <p:nvSpPr>
          <p:cNvPr id="16" name="Text 9"/>
          <p:cNvSpPr/>
          <p:nvPr/>
        </p:nvSpPr>
        <p:spPr>
          <a:xfrm>
            <a:off x="1446371" y="5610225"/>
            <a:ext cx="3196828"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Local Recommendations</a:t>
            </a:r>
            <a:endParaRPr lang="en-US" sz="1950" dirty="0"/>
          </a:p>
        </p:txBody>
      </p:sp>
      <p:sp>
        <p:nvSpPr>
          <p:cNvPr id="17" name="Text 10"/>
          <p:cNvSpPr/>
          <p:nvPr/>
        </p:nvSpPr>
        <p:spPr>
          <a:xfrm>
            <a:off x="1446371" y="6048256"/>
            <a:ext cx="6909673"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Struggling to find trusted local insights.</a:t>
            </a:r>
            <a:endParaRPr lang="en-US" sz="1550" dirty="0"/>
          </a:p>
        </p:txBody>
      </p:sp>
      <p:sp>
        <p:nvSpPr>
          <p:cNvPr id="18" name="Shape 11"/>
          <p:cNvSpPr/>
          <p:nvPr/>
        </p:nvSpPr>
        <p:spPr>
          <a:xfrm>
            <a:off x="787956" y="6777633"/>
            <a:ext cx="455890" cy="455890"/>
          </a:xfrm>
          <a:prstGeom prst="roundRect">
            <a:avLst>
              <a:gd name="adj" fmla="val 6668"/>
            </a:avLst>
          </a:prstGeom>
          <a:solidFill>
            <a:srgbClr val="26262B"/>
          </a:solidFill>
          <a:ln/>
        </p:spPr>
        <p:txBody>
          <a:bodyPr/>
          <a:lstStyle/>
          <a:p>
            <a:endParaRPr lang="uk-UA"/>
          </a:p>
        </p:txBody>
      </p:sp>
      <p:pic>
        <p:nvPicPr>
          <p:cNvPr id="19" name="Image 5" descr="preencoded.png"/>
          <p:cNvPicPr>
            <a:picLocks noChangeAspect="1"/>
          </p:cNvPicPr>
          <p:nvPr/>
        </p:nvPicPr>
        <p:blipFill>
          <a:blip r:embed="rId8"/>
          <a:stretch>
            <a:fillRect/>
          </a:stretch>
        </p:blipFill>
        <p:spPr>
          <a:xfrm>
            <a:off x="863918" y="6815554"/>
            <a:ext cx="303848" cy="379928"/>
          </a:xfrm>
          <a:prstGeom prst="rect">
            <a:avLst/>
          </a:prstGeom>
        </p:spPr>
      </p:pic>
      <p:sp>
        <p:nvSpPr>
          <p:cNvPr id="20" name="Text 12"/>
          <p:cNvSpPr/>
          <p:nvPr/>
        </p:nvSpPr>
        <p:spPr>
          <a:xfrm>
            <a:off x="1446371" y="6847284"/>
            <a:ext cx="2661404"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Disjointed Platforms</a:t>
            </a:r>
            <a:endParaRPr lang="en-US" sz="1950" dirty="0"/>
          </a:p>
        </p:txBody>
      </p:sp>
      <p:sp>
        <p:nvSpPr>
          <p:cNvPr id="21" name="Text 13"/>
          <p:cNvSpPr/>
          <p:nvPr/>
        </p:nvSpPr>
        <p:spPr>
          <a:xfrm>
            <a:off x="1446371" y="7285315"/>
            <a:ext cx="6909673"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No single hub for connection and planning.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0390"/>
            <a:ext cx="11480721"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The Solution: All-in-One Travel Platform</a:t>
            </a:r>
            <a:endParaRPr lang="en-US" sz="4450" dirty="0"/>
          </a:p>
        </p:txBody>
      </p:sp>
      <p:sp>
        <p:nvSpPr>
          <p:cNvPr id="3" name="Text 1"/>
          <p:cNvSpPr/>
          <p:nvPr/>
        </p:nvSpPr>
        <p:spPr>
          <a:xfrm>
            <a:off x="793790" y="333279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E0D6DE"/>
                </a:solidFill>
                <a:latin typeface="Noto Sans TC" pitchFamily="34" charset="0"/>
                <a:ea typeface="Noto Sans TC" pitchFamily="34" charset="-122"/>
                <a:cs typeface="Noto Sans TC" pitchFamily="34" charset="-120"/>
              </a:rPr>
              <a:t>Era combines social networking, planning, and safety into one app — built for modern travelers.</a:t>
            </a:r>
            <a:endParaRPr lang="en-US" sz="1750" dirty="0"/>
          </a:p>
        </p:txBody>
      </p:sp>
      <p:sp>
        <p:nvSpPr>
          <p:cNvPr id="4" name="Text 2"/>
          <p:cNvSpPr/>
          <p:nvPr/>
        </p:nvSpPr>
        <p:spPr>
          <a:xfrm>
            <a:off x="793790" y="4177665"/>
            <a:ext cx="2835235" cy="36195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ra Medium" pitchFamily="34" charset="0"/>
                <a:ea typeface="Sora Medium" pitchFamily="34" charset="-122"/>
                <a:cs typeface="Sora Medium" pitchFamily="34" charset="-120"/>
              </a:rPr>
              <a:t>🌍</a:t>
            </a:r>
            <a:r>
              <a:rPr lang="en-US" sz="2200" dirty="0">
                <a:solidFill>
                  <a:srgbClr val="97B8FF"/>
                </a:solidFill>
                <a:latin typeface="Sora Medium" pitchFamily="34" charset="0"/>
                <a:ea typeface="Sora Medium" pitchFamily="34" charset="-122"/>
                <a:cs typeface="Sora Medium" pitchFamily="34" charset="-120"/>
              </a:rPr>
              <a:t> </a:t>
            </a:r>
            <a:r>
              <a:rPr lang="en-US" sz="2200" b="1" dirty="0">
                <a:solidFill>
                  <a:srgbClr val="97B8FF"/>
                </a:solidFill>
                <a:latin typeface="Sora Medium" pitchFamily="34" charset="0"/>
                <a:ea typeface="Sora Medium" pitchFamily="34" charset="-122"/>
                <a:cs typeface="Sora Medium" pitchFamily="34" charset="-120"/>
              </a:rPr>
              <a:t>Interactive Map</a:t>
            </a:r>
            <a:endParaRPr lang="en-US" sz="2200" dirty="0"/>
          </a:p>
        </p:txBody>
      </p:sp>
      <p:sp>
        <p:nvSpPr>
          <p:cNvPr id="5" name="Text 3"/>
          <p:cNvSpPr/>
          <p:nvPr/>
        </p:nvSpPr>
        <p:spPr>
          <a:xfrm>
            <a:off x="793790" y="4766429"/>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Plan, discover, and explore routes with like-minded travelers.</a:t>
            </a:r>
            <a:endParaRPr lang="en-US" sz="1750" dirty="0"/>
          </a:p>
        </p:txBody>
      </p:sp>
      <p:sp>
        <p:nvSpPr>
          <p:cNvPr id="6" name="Text 4"/>
          <p:cNvSpPr/>
          <p:nvPr/>
        </p:nvSpPr>
        <p:spPr>
          <a:xfrm>
            <a:off x="4200406" y="4177665"/>
            <a:ext cx="2835235" cy="36195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ra Medium" pitchFamily="34" charset="0"/>
                <a:ea typeface="Sora Medium" pitchFamily="34" charset="-122"/>
                <a:cs typeface="Sora Medium" pitchFamily="34" charset="-120"/>
              </a:rPr>
              <a:t>💬</a:t>
            </a:r>
            <a:r>
              <a:rPr lang="en-US" sz="2200" dirty="0">
                <a:solidFill>
                  <a:srgbClr val="97B8FF"/>
                </a:solidFill>
                <a:latin typeface="Sora Medium" pitchFamily="34" charset="0"/>
                <a:ea typeface="Sora Medium" pitchFamily="34" charset="-122"/>
                <a:cs typeface="Sora Medium" pitchFamily="34" charset="-120"/>
              </a:rPr>
              <a:t> </a:t>
            </a:r>
            <a:r>
              <a:rPr lang="en-US" sz="2200" b="1" dirty="0">
                <a:solidFill>
                  <a:srgbClr val="97B8FF"/>
                </a:solidFill>
                <a:latin typeface="Sora Medium" pitchFamily="34" charset="0"/>
                <a:ea typeface="Sora Medium" pitchFamily="34" charset="-122"/>
                <a:cs typeface="Sora Medium" pitchFamily="34" charset="-120"/>
              </a:rPr>
              <a:t>Integrated Chat</a:t>
            </a:r>
            <a:endParaRPr lang="en-US" sz="2200" dirty="0"/>
          </a:p>
        </p:txBody>
      </p:sp>
      <p:sp>
        <p:nvSpPr>
          <p:cNvPr id="7" name="Text 5"/>
          <p:cNvSpPr/>
          <p:nvPr/>
        </p:nvSpPr>
        <p:spPr>
          <a:xfrm>
            <a:off x="4200406" y="4766429"/>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Instant messaging and group discussions for real-time coordination.</a:t>
            </a:r>
            <a:endParaRPr lang="en-US" sz="1750" dirty="0"/>
          </a:p>
        </p:txBody>
      </p:sp>
      <p:sp>
        <p:nvSpPr>
          <p:cNvPr id="8" name="Text 6"/>
          <p:cNvSpPr/>
          <p:nvPr/>
        </p:nvSpPr>
        <p:spPr>
          <a:xfrm>
            <a:off x="7607022" y="4177665"/>
            <a:ext cx="2989778" cy="36195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ra Medium" pitchFamily="34" charset="0"/>
                <a:ea typeface="Sora Medium" pitchFamily="34" charset="-122"/>
                <a:cs typeface="Sora Medium" pitchFamily="34" charset="-120"/>
              </a:rPr>
              <a:t>✅</a:t>
            </a:r>
            <a:r>
              <a:rPr lang="en-US" sz="2200" dirty="0">
                <a:solidFill>
                  <a:srgbClr val="97B8FF"/>
                </a:solidFill>
                <a:latin typeface="Sora Medium" pitchFamily="34" charset="0"/>
                <a:ea typeface="Sora Medium" pitchFamily="34" charset="-122"/>
                <a:cs typeface="Sora Medium" pitchFamily="34" charset="-120"/>
              </a:rPr>
              <a:t> </a:t>
            </a:r>
            <a:r>
              <a:rPr lang="en-US" sz="2200" b="1" dirty="0">
                <a:solidFill>
                  <a:srgbClr val="97B8FF"/>
                </a:solidFill>
                <a:latin typeface="Sora Medium" pitchFamily="34" charset="0"/>
                <a:ea typeface="Sora Medium" pitchFamily="34" charset="-122"/>
                <a:cs typeface="Sora Medium" pitchFamily="34" charset="-120"/>
              </a:rPr>
              <a:t>Verified Contacts</a:t>
            </a:r>
            <a:endParaRPr lang="en-US" sz="2200" dirty="0"/>
          </a:p>
        </p:txBody>
      </p:sp>
      <p:sp>
        <p:nvSpPr>
          <p:cNvPr id="9" name="Text 7"/>
          <p:cNvSpPr/>
          <p:nvPr/>
        </p:nvSpPr>
        <p:spPr>
          <a:xfrm>
            <a:off x="7607022" y="4766429"/>
            <a:ext cx="311753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Build trusted connections and safe travel experiences.</a:t>
            </a:r>
            <a:endParaRPr lang="en-US" sz="1750" dirty="0"/>
          </a:p>
        </p:txBody>
      </p:sp>
      <p:sp>
        <p:nvSpPr>
          <p:cNvPr id="10" name="Text 8"/>
          <p:cNvSpPr/>
          <p:nvPr/>
        </p:nvSpPr>
        <p:spPr>
          <a:xfrm>
            <a:off x="11285577" y="4177665"/>
            <a:ext cx="2573655" cy="36195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Sora Medium" pitchFamily="34" charset="0"/>
                <a:ea typeface="Sora Medium" pitchFamily="34" charset="-122"/>
                <a:cs typeface="Sora Medium" pitchFamily="34" charset="-120"/>
              </a:rPr>
              <a:t>🗓️</a:t>
            </a:r>
            <a:r>
              <a:rPr lang="en-US" sz="2200" dirty="0">
                <a:solidFill>
                  <a:srgbClr val="97B8FF"/>
                </a:solidFill>
                <a:latin typeface="Sora Medium" pitchFamily="34" charset="0"/>
                <a:ea typeface="Sora Medium" pitchFamily="34" charset="-122"/>
                <a:cs typeface="Sora Medium" pitchFamily="34" charset="-120"/>
              </a:rPr>
              <a:t> </a:t>
            </a:r>
            <a:r>
              <a:rPr lang="en-US" sz="2200" b="1" dirty="0">
                <a:solidFill>
                  <a:srgbClr val="97B8FF"/>
                </a:solidFill>
                <a:latin typeface="Sora Medium" pitchFamily="34" charset="0"/>
                <a:ea typeface="Sora Medium" pitchFamily="34" charset="-122"/>
                <a:cs typeface="Sora Medium" pitchFamily="34" charset="-120"/>
              </a:rPr>
              <a:t>Planning</a:t>
            </a:r>
            <a:endParaRPr lang="en-US" sz="2200" dirty="0"/>
          </a:p>
        </p:txBody>
      </p:sp>
      <p:sp>
        <p:nvSpPr>
          <p:cNvPr id="11" name="Text 9"/>
          <p:cNvSpPr/>
          <p:nvPr/>
        </p:nvSpPr>
        <p:spPr>
          <a:xfrm>
            <a:off x="11285577" y="4766429"/>
            <a:ext cx="2573655"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Organize trips, share itineraries, and stay in sync.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7147"/>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Era Chat: Connect &amp; Communicate</a:t>
            </a:r>
            <a:endParaRPr lang="en-US" sz="3550" dirty="0"/>
          </a:p>
        </p:txBody>
      </p:sp>
      <p:sp>
        <p:nvSpPr>
          <p:cNvPr id="4" name="Text 1"/>
          <p:cNvSpPr/>
          <p:nvPr/>
        </p:nvSpPr>
        <p:spPr>
          <a:xfrm>
            <a:off x="6280190" y="2393275"/>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Our intuitive chat feature keeps you connected with fellow travelers and local guides.</a:t>
            </a:r>
            <a:endParaRPr lang="en-US" sz="1400" dirty="0"/>
          </a:p>
        </p:txBody>
      </p:sp>
      <p:pic>
        <p:nvPicPr>
          <p:cNvPr id="5" name="Image 1" descr="preencoded.png"/>
          <p:cNvPicPr>
            <a:picLocks noChangeAspect="1"/>
          </p:cNvPicPr>
          <p:nvPr/>
        </p:nvPicPr>
        <p:blipFill>
          <a:blip r:embed="rId4"/>
          <a:stretch>
            <a:fillRect/>
          </a:stretch>
        </p:blipFill>
        <p:spPr>
          <a:xfrm>
            <a:off x="6280190" y="2887623"/>
            <a:ext cx="907256" cy="1088708"/>
          </a:xfrm>
          <a:prstGeom prst="rect">
            <a:avLst/>
          </a:prstGeom>
        </p:spPr>
      </p:pic>
      <p:sp>
        <p:nvSpPr>
          <p:cNvPr id="6" name="Text 2"/>
          <p:cNvSpPr/>
          <p:nvPr/>
        </p:nvSpPr>
        <p:spPr>
          <a:xfrm>
            <a:off x="7459623" y="306907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Group Chats</a:t>
            </a:r>
            <a:endParaRPr lang="en-US" sz="1750" dirty="0"/>
          </a:p>
        </p:txBody>
      </p:sp>
      <p:sp>
        <p:nvSpPr>
          <p:cNvPr id="7" name="Text 3"/>
          <p:cNvSpPr/>
          <p:nvPr/>
        </p:nvSpPr>
        <p:spPr>
          <a:xfrm>
            <a:off x="7459623" y="3461385"/>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Coordinate with travel groups.</a:t>
            </a:r>
            <a:endParaRPr lang="en-US" sz="1400" dirty="0"/>
          </a:p>
        </p:txBody>
      </p:sp>
      <p:pic>
        <p:nvPicPr>
          <p:cNvPr id="8" name="Image 2" descr="preencoded.png"/>
          <p:cNvPicPr>
            <a:picLocks noChangeAspect="1"/>
          </p:cNvPicPr>
          <p:nvPr/>
        </p:nvPicPr>
        <p:blipFill>
          <a:blip r:embed="rId5"/>
          <a:stretch>
            <a:fillRect/>
          </a:stretch>
        </p:blipFill>
        <p:spPr>
          <a:xfrm>
            <a:off x="6280190" y="3976330"/>
            <a:ext cx="907256" cy="1088708"/>
          </a:xfrm>
          <a:prstGeom prst="rect">
            <a:avLst/>
          </a:prstGeom>
        </p:spPr>
      </p:pic>
      <p:sp>
        <p:nvSpPr>
          <p:cNvPr id="9" name="Text 4"/>
          <p:cNvSpPr/>
          <p:nvPr/>
        </p:nvSpPr>
        <p:spPr>
          <a:xfrm>
            <a:off x="7459623" y="415778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Private Messaging</a:t>
            </a:r>
            <a:endParaRPr lang="en-US" sz="1750" dirty="0"/>
          </a:p>
        </p:txBody>
      </p:sp>
      <p:sp>
        <p:nvSpPr>
          <p:cNvPr id="10" name="Text 5"/>
          <p:cNvSpPr/>
          <p:nvPr/>
        </p:nvSpPr>
        <p:spPr>
          <a:xfrm>
            <a:off x="7459623" y="4550093"/>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Connect one-on-one securely.</a:t>
            </a:r>
            <a:endParaRPr lang="en-US" sz="1400" dirty="0"/>
          </a:p>
        </p:txBody>
      </p:sp>
      <p:pic>
        <p:nvPicPr>
          <p:cNvPr id="11" name="Image 3" descr="preencoded.png"/>
          <p:cNvPicPr>
            <a:picLocks noChangeAspect="1"/>
          </p:cNvPicPr>
          <p:nvPr/>
        </p:nvPicPr>
        <p:blipFill>
          <a:blip r:embed="rId6"/>
          <a:stretch>
            <a:fillRect/>
          </a:stretch>
        </p:blipFill>
        <p:spPr>
          <a:xfrm>
            <a:off x="6280190" y="5065038"/>
            <a:ext cx="907256" cy="1088708"/>
          </a:xfrm>
          <a:prstGeom prst="rect">
            <a:avLst/>
          </a:prstGeom>
        </p:spPr>
      </p:pic>
      <p:sp>
        <p:nvSpPr>
          <p:cNvPr id="12" name="Text 6"/>
          <p:cNvSpPr/>
          <p:nvPr/>
        </p:nvSpPr>
        <p:spPr>
          <a:xfrm>
            <a:off x="7459623" y="5246489"/>
            <a:ext cx="2861667"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Local Recommendations</a:t>
            </a:r>
            <a:endParaRPr lang="en-US" sz="1750" dirty="0"/>
          </a:p>
        </p:txBody>
      </p:sp>
      <p:sp>
        <p:nvSpPr>
          <p:cNvPr id="13" name="Text 7"/>
          <p:cNvSpPr/>
          <p:nvPr/>
        </p:nvSpPr>
        <p:spPr>
          <a:xfrm>
            <a:off x="7459623" y="5638800"/>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Get instant tips from locals.</a:t>
            </a:r>
            <a:endParaRPr lang="en-US" sz="1400" dirty="0"/>
          </a:p>
        </p:txBody>
      </p:sp>
      <p:pic>
        <p:nvPicPr>
          <p:cNvPr id="14" name="Image 4" descr="preencoded.png"/>
          <p:cNvPicPr>
            <a:picLocks noChangeAspect="1"/>
          </p:cNvPicPr>
          <p:nvPr/>
        </p:nvPicPr>
        <p:blipFill>
          <a:blip r:embed="rId7"/>
          <a:stretch>
            <a:fillRect/>
          </a:stretch>
        </p:blipFill>
        <p:spPr>
          <a:xfrm>
            <a:off x="6280190" y="6153745"/>
            <a:ext cx="907256" cy="1088708"/>
          </a:xfrm>
          <a:prstGeom prst="rect">
            <a:avLst/>
          </a:prstGeom>
        </p:spPr>
      </p:pic>
      <p:sp>
        <p:nvSpPr>
          <p:cNvPr id="15" name="Text 8"/>
          <p:cNvSpPr/>
          <p:nvPr/>
        </p:nvSpPr>
        <p:spPr>
          <a:xfrm>
            <a:off x="7459623" y="633519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Share &amp; Plan</a:t>
            </a:r>
            <a:endParaRPr lang="en-US" sz="1750" dirty="0"/>
          </a:p>
        </p:txBody>
      </p:sp>
      <p:sp>
        <p:nvSpPr>
          <p:cNvPr id="16" name="Text 9"/>
          <p:cNvSpPr/>
          <p:nvPr/>
        </p:nvSpPr>
        <p:spPr>
          <a:xfrm>
            <a:off x="7459623" y="6727508"/>
            <a:ext cx="637698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Exchange photos, plans, and links.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86897"/>
            <a:ext cx="772287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Era Map: Explore the World</a:t>
            </a:r>
            <a:endParaRPr lang="en-US" sz="4450" dirty="0"/>
          </a:p>
        </p:txBody>
      </p:sp>
      <p:sp>
        <p:nvSpPr>
          <p:cNvPr id="3" name="Text 1"/>
          <p:cNvSpPr/>
          <p:nvPr/>
        </p:nvSpPr>
        <p:spPr>
          <a:xfrm>
            <a:off x="793790" y="204930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With Era's interactive map, you can easily mark your location and see where your fellow travelers are. Plan your next adventure together or discover new hidden gems nearby. Era Map is the central hub for your personalized travel journey.</a:t>
            </a:r>
            <a:endParaRPr lang="en-US" sz="1750" dirty="0"/>
          </a:p>
        </p:txBody>
      </p:sp>
      <p:pic>
        <p:nvPicPr>
          <p:cNvPr id="4" name="Image 0" descr="preencoded.png"/>
          <p:cNvPicPr>
            <a:picLocks noChangeAspect="1"/>
          </p:cNvPicPr>
          <p:nvPr/>
        </p:nvPicPr>
        <p:blipFill>
          <a:blip r:embed="rId3"/>
          <a:stretch>
            <a:fillRect/>
          </a:stretch>
        </p:blipFill>
        <p:spPr>
          <a:xfrm>
            <a:off x="845106" y="3176230"/>
            <a:ext cx="6728103" cy="3402330"/>
          </a:xfrm>
          <a:prstGeom prst="rect">
            <a:avLst/>
          </a:prstGeom>
        </p:spPr>
      </p:pic>
      <p:pic>
        <p:nvPicPr>
          <p:cNvPr id="5" name="Image 1" descr="preencoded.png"/>
          <p:cNvPicPr>
            <a:picLocks noChangeAspect="1"/>
          </p:cNvPicPr>
          <p:nvPr/>
        </p:nvPicPr>
        <p:blipFill>
          <a:blip r:embed="rId4"/>
          <a:stretch>
            <a:fillRect/>
          </a:stretch>
        </p:blipFill>
        <p:spPr>
          <a:xfrm>
            <a:off x="7754660" y="3176230"/>
            <a:ext cx="6030516" cy="3402330"/>
          </a:xfrm>
          <a:prstGeom prst="rect">
            <a:avLst/>
          </a:prstGeom>
        </p:spPr>
      </p:pic>
      <p:sp>
        <p:nvSpPr>
          <p:cNvPr id="6" name="Text 2"/>
          <p:cNvSpPr/>
          <p:nvPr/>
        </p:nvSpPr>
        <p:spPr>
          <a:xfrm>
            <a:off x="793790" y="697968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Explore the world and connect with fellow travelers through Era's intuitive map features.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551"/>
          </a:xfrm>
          <a:prstGeom prst="rect">
            <a:avLst/>
          </a:prstGeom>
        </p:spPr>
      </p:pic>
      <p:sp>
        <p:nvSpPr>
          <p:cNvPr id="3" name="Text 0"/>
          <p:cNvSpPr/>
          <p:nvPr/>
        </p:nvSpPr>
        <p:spPr>
          <a:xfrm>
            <a:off x="793790" y="3320653"/>
            <a:ext cx="10800874" cy="673418"/>
          </a:xfrm>
          <a:prstGeom prst="rect">
            <a:avLst/>
          </a:prstGeom>
          <a:noFill/>
          <a:ln/>
        </p:spPr>
        <p:txBody>
          <a:bodyPr wrap="none" lIns="0" tIns="0" rIns="0" bIns="0" rtlCol="0" anchor="t"/>
          <a:lstStyle/>
          <a:p>
            <a:pPr marL="0" indent="0" algn="l">
              <a:lnSpc>
                <a:spcPts val="5300"/>
              </a:lnSpc>
              <a:buNone/>
            </a:pPr>
            <a:r>
              <a:rPr lang="en-US" sz="4200" dirty="0">
                <a:solidFill>
                  <a:srgbClr val="97B8FF"/>
                </a:solidFill>
                <a:latin typeface="Sora Medium" pitchFamily="34" charset="0"/>
                <a:ea typeface="Sora Medium" pitchFamily="34" charset="-122"/>
                <a:cs typeface="Sora Medium" pitchFamily="34" charset="-120"/>
              </a:rPr>
              <a:t>Era Home: Your Personalized Travel Hub</a:t>
            </a:r>
            <a:endParaRPr lang="en-US" sz="4200" dirty="0"/>
          </a:p>
        </p:txBody>
      </p:sp>
      <p:sp>
        <p:nvSpPr>
          <p:cNvPr id="4" name="Text 1"/>
          <p:cNvSpPr/>
          <p:nvPr/>
        </p:nvSpPr>
        <p:spPr>
          <a:xfrm>
            <a:off x="793790" y="4317206"/>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The Era home screen provides a personalized feed of relevant travel opportunities and connections.</a:t>
            </a:r>
            <a:endParaRPr lang="en-US" sz="1650" dirty="0"/>
          </a:p>
        </p:txBody>
      </p:sp>
      <p:sp>
        <p:nvSpPr>
          <p:cNvPr id="5" name="Shape 2"/>
          <p:cNvSpPr/>
          <p:nvPr/>
        </p:nvSpPr>
        <p:spPr>
          <a:xfrm>
            <a:off x="793790" y="4904423"/>
            <a:ext cx="6413778" cy="1241346"/>
          </a:xfrm>
          <a:prstGeom prst="roundRect">
            <a:avLst>
              <a:gd name="adj" fmla="val 2604"/>
            </a:avLst>
          </a:prstGeom>
          <a:solidFill>
            <a:srgbClr val="26262B"/>
          </a:solidFill>
          <a:ln/>
        </p:spPr>
        <p:txBody>
          <a:bodyPr/>
          <a:lstStyle/>
          <a:p>
            <a:endParaRPr lang="uk-UA"/>
          </a:p>
        </p:txBody>
      </p:sp>
      <p:sp>
        <p:nvSpPr>
          <p:cNvPr id="6" name="Text 3"/>
          <p:cNvSpPr/>
          <p:nvPr/>
        </p:nvSpPr>
        <p:spPr>
          <a:xfrm>
            <a:off x="1009174" y="5119807"/>
            <a:ext cx="2913936"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Tailored Suggestions</a:t>
            </a:r>
            <a:endParaRPr lang="en-US" sz="2100" dirty="0"/>
          </a:p>
        </p:txBody>
      </p:sp>
      <p:sp>
        <p:nvSpPr>
          <p:cNvPr id="7" name="Text 4"/>
          <p:cNvSpPr/>
          <p:nvPr/>
        </p:nvSpPr>
        <p:spPr>
          <a:xfrm>
            <a:off x="1009174" y="5585579"/>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Discover trips based on your interests.</a:t>
            </a:r>
            <a:endParaRPr lang="en-US" sz="1650" dirty="0"/>
          </a:p>
        </p:txBody>
      </p:sp>
      <p:sp>
        <p:nvSpPr>
          <p:cNvPr id="8" name="Shape 5"/>
          <p:cNvSpPr/>
          <p:nvPr/>
        </p:nvSpPr>
        <p:spPr>
          <a:xfrm>
            <a:off x="7422952" y="4904423"/>
            <a:ext cx="6413778" cy="1241346"/>
          </a:xfrm>
          <a:prstGeom prst="roundRect">
            <a:avLst>
              <a:gd name="adj" fmla="val 2604"/>
            </a:avLst>
          </a:prstGeom>
          <a:solidFill>
            <a:srgbClr val="26262B"/>
          </a:solidFill>
          <a:ln/>
        </p:spPr>
        <p:txBody>
          <a:bodyPr/>
          <a:lstStyle/>
          <a:p>
            <a:endParaRPr lang="uk-UA"/>
          </a:p>
        </p:txBody>
      </p:sp>
      <p:sp>
        <p:nvSpPr>
          <p:cNvPr id="9" name="Text 6"/>
          <p:cNvSpPr/>
          <p:nvPr/>
        </p:nvSpPr>
        <p:spPr>
          <a:xfrm>
            <a:off x="7638336" y="5119807"/>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Live Updates</a:t>
            </a:r>
            <a:endParaRPr lang="en-US" sz="2100" dirty="0"/>
          </a:p>
        </p:txBody>
      </p:sp>
      <p:sp>
        <p:nvSpPr>
          <p:cNvPr id="10" name="Text 7"/>
          <p:cNvSpPr/>
          <p:nvPr/>
        </p:nvSpPr>
        <p:spPr>
          <a:xfrm>
            <a:off x="7638336" y="5585579"/>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Stay informed on ongoing adventures.</a:t>
            </a:r>
            <a:endParaRPr lang="en-US" sz="1650" dirty="0"/>
          </a:p>
        </p:txBody>
      </p:sp>
      <p:sp>
        <p:nvSpPr>
          <p:cNvPr id="11" name="Shape 8"/>
          <p:cNvSpPr/>
          <p:nvPr/>
        </p:nvSpPr>
        <p:spPr>
          <a:xfrm>
            <a:off x="793790" y="6361152"/>
            <a:ext cx="6413778" cy="1241346"/>
          </a:xfrm>
          <a:prstGeom prst="roundRect">
            <a:avLst>
              <a:gd name="adj" fmla="val 2604"/>
            </a:avLst>
          </a:prstGeom>
          <a:solidFill>
            <a:srgbClr val="26262B"/>
          </a:solidFill>
          <a:ln/>
        </p:spPr>
        <p:txBody>
          <a:bodyPr/>
          <a:lstStyle/>
          <a:p>
            <a:endParaRPr lang="uk-UA"/>
          </a:p>
        </p:txBody>
      </p:sp>
      <p:sp>
        <p:nvSpPr>
          <p:cNvPr id="12" name="Text 9"/>
          <p:cNvSpPr/>
          <p:nvPr/>
        </p:nvSpPr>
        <p:spPr>
          <a:xfrm>
            <a:off x="1009174" y="657653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Quick Access</a:t>
            </a:r>
            <a:endParaRPr lang="en-US" sz="2100" dirty="0"/>
          </a:p>
        </p:txBody>
      </p:sp>
      <p:sp>
        <p:nvSpPr>
          <p:cNvPr id="13" name="Text 10"/>
          <p:cNvSpPr/>
          <p:nvPr/>
        </p:nvSpPr>
        <p:spPr>
          <a:xfrm>
            <a:off x="1009174" y="7042309"/>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Effortless navigation to key features.</a:t>
            </a:r>
            <a:endParaRPr lang="en-US" sz="1650" dirty="0"/>
          </a:p>
        </p:txBody>
      </p:sp>
      <p:sp>
        <p:nvSpPr>
          <p:cNvPr id="14" name="Shape 11"/>
          <p:cNvSpPr/>
          <p:nvPr/>
        </p:nvSpPr>
        <p:spPr>
          <a:xfrm>
            <a:off x="7422952" y="6361152"/>
            <a:ext cx="6413778" cy="1241346"/>
          </a:xfrm>
          <a:prstGeom prst="roundRect">
            <a:avLst>
              <a:gd name="adj" fmla="val 2604"/>
            </a:avLst>
          </a:prstGeom>
          <a:solidFill>
            <a:srgbClr val="26262B"/>
          </a:solidFill>
          <a:ln/>
        </p:spPr>
        <p:txBody>
          <a:bodyPr/>
          <a:lstStyle/>
          <a:p>
            <a:endParaRPr lang="uk-UA"/>
          </a:p>
        </p:txBody>
      </p:sp>
      <p:sp>
        <p:nvSpPr>
          <p:cNvPr id="15" name="Text 12"/>
          <p:cNvSpPr/>
          <p:nvPr/>
        </p:nvSpPr>
        <p:spPr>
          <a:xfrm>
            <a:off x="7638336" y="657653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Community Feed</a:t>
            </a:r>
            <a:endParaRPr lang="en-US" sz="2100" dirty="0"/>
          </a:p>
        </p:txBody>
      </p:sp>
      <p:sp>
        <p:nvSpPr>
          <p:cNvPr id="16" name="Text 13"/>
          <p:cNvSpPr/>
          <p:nvPr/>
        </p:nvSpPr>
        <p:spPr>
          <a:xfrm>
            <a:off x="7638336" y="7042309"/>
            <a:ext cx="5983010"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See what fellow travelers are doing.</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1842849"/>
            <a:ext cx="13042821" cy="4543782"/>
          </a:xfrm>
          <a:prstGeom prst="roundRect">
            <a:avLst>
              <a:gd name="adj" fmla="val 749"/>
            </a:avLst>
          </a:prstGeom>
          <a:noFill/>
          <a:ln w="7620">
            <a:solidFill>
              <a:srgbClr val="FFFFFF">
                <a:alpha val="24000"/>
              </a:srgbClr>
            </a:solidFill>
            <a:prstDash val="solid"/>
          </a:ln>
        </p:spPr>
        <p:txBody>
          <a:bodyPr/>
          <a:lstStyle/>
          <a:p>
            <a:endParaRPr lang="uk-UA"/>
          </a:p>
        </p:txBody>
      </p:sp>
      <p:sp>
        <p:nvSpPr>
          <p:cNvPr id="3" name="Shape 1"/>
          <p:cNvSpPr/>
          <p:nvPr/>
        </p:nvSpPr>
        <p:spPr>
          <a:xfrm>
            <a:off x="801410" y="1850469"/>
            <a:ext cx="13027581" cy="641747"/>
          </a:xfrm>
          <a:prstGeom prst="rect">
            <a:avLst/>
          </a:prstGeom>
          <a:solidFill>
            <a:srgbClr val="FFFFFF">
              <a:alpha val="4000"/>
            </a:srgbClr>
          </a:solidFill>
          <a:ln/>
        </p:spPr>
        <p:txBody>
          <a:bodyPr/>
          <a:lstStyle/>
          <a:p>
            <a:endParaRPr lang="uk-UA"/>
          </a:p>
        </p:txBody>
      </p:sp>
      <p:sp>
        <p:nvSpPr>
          <p:cNvPr id="4" name="Text 2"/>
          <p:cNvSpPr/>
          <p:nvPr/>
        </p:nvSpPr>
        <p:spPr>
          <a:xfrm>
            <a:off x="1028581" y="1994178"/>
            <a:ext cx="214800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Platform</a:t>
            </a:r>
            <a:endParaRPr lang="en-US" sz="2200" dirty="0"/>
          </a:p>
        </p:txBody>
      </p:sp>
      <p:sp>
        <p:nvSpPr>
          <p:cNvPr id="5" name="Text 3"/>
          <p:cNvSpPr/>
          <p:nvPr/>
        </p:nvSpPr>
        <p:spPr>
          <a:xfrm>
            <a:off x="3637836" y="1994178"/>
            <a:ext cx="214419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Chats</a:t>
            </a:r>
            <a:endParaRPr lang="en-US" sz="2200" dirty="0"/>
          </a:p>
        </p:txBody>
      </p:sp>
      <p:sp>
        <p:nvSpPr>
          <p:cNvPr id="6" name="Text 4"/>
          <p:cNvSpPr/>
          <p:nvPr/>
        </p:nvSpPr>
        <p:spPr>
          <a:xfrm>
            <a:off x="6243280" y="1994178"/>
            <a:ext cx="214419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Map</a:t>
            </a:r>
            <a:endParaRPr lang="en-US" sz="2200" dirty="0"/>
          </a:p>
        </p:txBody>
      </p:sp>
      <p:sp>
        <p:nvSpPr>
          <p:cNvPr id="7" name="Text 5"/>
          <p:cNvSpPr/>
          <p:nvPr/>
        </p:nvSpPr>
        <p:spPr>
          <a:xfrm>
            <a:off x="8848725" y="1994178"/>
            <a:ext cx="214419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Verification</a:t>
            </a:r>
            <a:endParaRPr lang="en-US" sz="2200" dirty="0"/>
          </a:p>
        </p:txBody>
      </p:sp>
      <p:sp>
        <p:nvSpPr>
          <p:cNvPr id="8" name="Text 6"/>
          <p:cNvSpPr/>
          <p:nvPr/>
        </p:nvSpPr>
        <p:spPr>
          <a:xfrm>
            <a:off x="11454170" y="1994178"/>
            <a:ext cx="214800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Sociality</a:t>
            </a:r>
            <a:endParaRPr lang="en-US" sz="2200" dirty="0"/>
          </a:p>
        </p:txBody>
      </p:sp>
      <p:sp>
        <p:nvSpPr>
          <p:cNvPr id="9" name="Shape 7"/>
          <p:cNvSpPr/>
          <p:nvPr/>
        </p:nvSpPr>
        <p:spPr>
          <a:xfrm>
            <a:off x="801410" y="2492216"/>
            <a:ext cx="13027581" cy="665559"/>
          </a:xfrm>
          <a:prstGeom prst="rect">
            <a:avLst/>
          </a:prstGeom>
          <a:solidFill>
            <a:srgbClr val="000000">
              <a:alpha val="4000"/>
            </a:srgbClr>
          </a:solidFill>
          <a:ln/>
        </p:spPr>
        <p:txBody>
          <a:bodyPr/>
          <a:lstStyle/>
          <a:p>
            <a:endParaRPr lang="uk-UA"/>
          </a:p>
        </p:txBody>
      </p:sp>
      <p:sp>
        <p:nvSpPr>
          <p:cNvPr id="10" name="Text 8"/>
          <p:cNvSpPr/>
          <p:nvPr/>
        </p:nvSpPr>
        <p:spPr>
          <a:xfrm>
            <a:off x="1028581" y="2635925"/>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Facebook Groups</a:t>
            </a:r>
            <a:endParaRPr lang="en-US" sz="1750" dirty="0"/>
          </a:p>
        </p:txBody>
      </p:sp>
      <p:sp>
        <p:nvSpPr>
          <p:cNvPr id="11" name="Text 9"/>
          <p:cNvSpPr/>
          <p:nvPr/>
        </p:nvSpPr>
        <p:spPr>
          <a:xfrm>
            <a:off x="3637836" y="2635925"/>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12" name="Text 10"/>
          <p:cNvSpPr/>
          <p:nvPr/>
        </p:nvSpPr>
        <p:spPr>
          <a:xfrm>
            <a:off x="6243280" y="2635925"/>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13" name="Text 11"/>
          <p:cNvSpPr/>
          <p:nvPr/>
        </p:nvSpPr>
        <p:spPr>
          <a:xfrm>
            <a:off x="8848725" y="2635925"/>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14" name="Text 12"/>
          <p:cNvSpPr/>
          <p:nvPr/>
        </p:nvSpPr>
        <p:spPr>
          <a:xfrm>
            <a:off x="11454170" y="2635925"/>
            <a:ext cx="214800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15" name="Shape 13"/>
          <p:cNvSpPr/>
          <p:nvPr/>
        </p:nvSpPr>
        <p:spPr>
          <a:xfrm>
            <a:off x="801410" y="3157777"/>
            <a:ext cx="13027581" cy="778430"/>
          </a:xfrm>
          <a:prstGeom prst="rect">
            <a:avLst/>
          </a:prstGeom>
          <a:solidFill>
            <a:srgbClr val="FFFFFF">
              <a:alpha val="4000"/>
            </a:srgbClr>
          </a:solidFill>
          <a:ln/>
        </p:spPr>
        <p:txBody>
          <a:bodyPr/>
          <a:lstStyle/>
          <a:p>
            <a:endParaRPr lang="uk-UA"/>
          </a:p>
        </p:txBody>
      </p:sp>
      <p:sp>
        <p:nvSpPr>
          <p:cNvPr id="16" name="Text 14"/>
          <p:cNvSpPr/>
          <p:nvPr/>
        </p:nvSpPr>
        <p:spPr>
          <a:xfrm>
            <a:off x="1028581" y="330148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TripAdvisor</a:t>
            </a:r>
            <a:endParaRPr lang="en-US" sz="1750" dirty="0"/>
          </a:p>
        </p:txBody>
      </p:sp>
      <p:pic>
        <p:nvPicPr>
          <p:cNvPr id="17" name="Image 0" descr="preencoded.png"/>
          <p:cNvPicPr>
            <a:picLocks noChangeAspect="1"/>
          </p:cNvPicPr>
          <p:nvPr/>
        </p:nvPicPr>
        <p:blipFill>
          <a:blip r:embed="rId3"/>
          <a:stretch>
            <a:fillRect/>
          </a:stretch>
        </p:blipFill>
        <p:spPr>
          <a:xfrm>
            <a:off x="2735580" y="3800475"/>
            <a:ext cx="441007" cy="441008"/>
          </a:xfrm>
          <a:prstGeom prst="rect">
            <a:avLst/>
          </a:prstGeom>
        </p:spPr>
      </p:pic>
      <p:sp>
        <p:nvSpPr>
          <p:cNvPr id="18" name="Text 15"/>
          <p:cNvSpPr/>
          <p:nvPr/>
        </p:nvSpPr>
        <p:spPr>
          <a:xfrm>
            <a:off x="3637836" y="3301484"/>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19" name="Text 16"/>
          <p:cNvSpPr/>
          <p:nvPr/>
        </p:nvSpPr>
        <p:spPr>
          <a:xfrm>
            <a:off x="6243280" y="3301484"/>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0" name="Text 17"/>
          <p:cNvSpPr/>
          <p:nvPr/>
        </p:nvSpPr>
        <p:spPr>
          <a:xfrm>
            <a:off x="8848725" y="3301484"/>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1" name="Text 18"/>
          <p:cNvSpPr/>
          <p:nvPr/>
        </p:nvSpPr>
        <p:spPr>
          <a:xfrm>
            <a:off x="11454170" y="3301484"/>
            <a:ext cx="214800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2" name="Shape 19"/>
          <p:cNvSpPr/>
          <p:nvPr/>
        </p:nvSpPr>
        <p:spPr>
          <a:xfrm>
            <a:off x="801410" y="4385191"/>
            <a:ext cx="13027581" cy="665559"/>
          </a:xfrm>
          <a:prstGeom prst="rect">
            <a:avLst/>
          </a:prstGeom>
          <a:solidFill>
            <a:srgbClr val="000000">
              <a:alpha val="4000"/>
            </a:srgbClr>
          </a:solidFill>
          <a:ln/>
        </p:spPr>
        <p:txBody>
          <a:bodyPr/>
          <a:lstStyle/>
          <a:p>
            <a:endParaRPr lang="uk-UA"/>
          </a:p>
        </p:txBody>
      </p:sp>
      <p:sp>
        <p:nvSpPr>
          <p:cNvPr id="23" name="Text 20"/>
          <p:cNvSpPr/>
          <p:nvPr/>
        </p:nvSpPr>
        <p:spPr>
          <a:xfrm>
            <a:off x="1028581" y="4528899"/>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Couchsurfing</a:t>
            </a:r>
            <a:endParaRPr lang="en-US" sz="1750" dirty="0"/>
          </a:p>
        </p:txBody>
      </p:sp>
      <p:sp>
        <p:nvSpPr>
          <p:cNvPr id="24" name="Text 21"/>
          <p:cNvSpPr/>
          <p:nvPr/>
        </p:nvSpPr>
        <p:spPr>
          <a:xfrm>
            <a:off x="3637836" y="452889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5" name="Text 22"/>
          <p:cNvSpPr/>
          <p:nvPr/>
        </p:nvSpPr>
        <p:spPr>
          <a:xfrm>
            <a:off x="6243280" y="452889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6" name="Text 23"/>
          <p:cNvSpPr/>
          <p:nvPr/>
        </p:nvSpPr>
        <p:spPr>
          <a:xfrm>
            <a:off x="8848725" y="452889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7" name="Text 24"/>
          <p:cNvSpPr/>
          <p:nvPr/>
        </p:nvSpPr>
        <p:spPr>
          <a:xfrm>
            <a:off x="11454170" y="4528899"/>
            <a:ext cx="214800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28" name="Shape 25"/>
          <p:cNvSpPr/>
          <p:nvPr/>
        </p:nvSpPr>
        <p:spPr>
          <a:xfrm>
            <a:off x="801410" y="5050751"/>
            <a:ext cx="13027581" cy="828556"/>
          </a:xfrm>
          <a:prstGeom prst="rect">
            <a:avLst/>
          </a:prstGeom>
          <a:solidFill>
            <a:srgbClr val="FFFFFF">
              <a:alpha val="4000"/>
            </a:srgbClr>
          </a:solidFill>
          <a:ln/>
        </p:spPr>
        <p:txBody>
          <a:bodyPr/>
          <a:lstStyle/>
          <a:p>
            <a:endParaRPr lang="uk-UA"/>
          </a:p>
        </p:txBody>
      </p:sp>
      <p:sp>
        <p:nvSpPr>
          <p:cNvPr id="29" name="Text 26"/>
          <p:cNvSpPr/>
          <p:nvPr/>
        </p:nvSpPr>
        <p:spPr>
          <a:xfrm>
            <a:off x="1028581" y="5194459"/>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Era</a:t>
            </a:r>
            <a:endParaRPr lang="en-US" sz="1750" dirty="0"/>
          </a:p>
        </p:txBody>
      </p:sp>
      <p:pic>
        <p:nvPicPr>
          <p:cNvPr id="30" name="Image 1" descr="preencoded.png"/>
          <p:cNvPicPr>
            <a:picLocks noChangeAspect="1"/>
          </p:cNvPicPr>
          <p:nvPr/>
        </p:nvPicPr>
        <p:blipFill>
          <a:blip r:embed="rId4"/>
          <a:stretch>
            <a:fillRect/>
          </a:stretch>
        </p:blipFill>
        <p:spPr>
          <a:xfrm>
            <a:off x="2642355" y="5186839"/>
            <a:ext cx="541853" cy="541853"/>
          </a:xfrm>
          <a:prstGeom prst="rect">
            <a:avLst/>
          </a:prstGeom>
        </p:spPr>
      </p:pic>
      <p:sp>
        <p:nvSpPr>
          <p:cNvPr id="31" name="Text 27"/>
          <p:cNvSpPr/>
          <p:nvPr/>
        </p:nvSpPr>
        <p:spPr>
          <a:xfrm>
            <a:off x="3637836" y="519445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32" name="Text 28"/>
          <p:cNvSpPr/>
          <p:nvPr/>
        </p:nvSpPr>
        <p:spPr>
          <a:xfrm>
            <a:off x="6243280" y="519445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33" name="Text 29"/>
          <p:cNvSpPr/>
          <p:nvPr/>
        </p:nvSpPr>
        <p:spPr>
          <a:xfrm>
            <a:off x="8848725" y="5194459"/>
            <a:ext cx="214419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
        <p:nvSpPr>
          <p:cNvPr id="34" name="Text 30"/>
          <p:cNvSpPr/>
          <p:nvPr/>
        </p:nvSpPr>
        <p:spPr>
          <a:xfrm>
            <a:off x="11454170" y="5194459"/>
            <a:ext cx="2148007" cy="37814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Noto Sans TC" pitchFamily="34" charset="0"/>
                <a:ea typeface="Noto Sans TC" pitchFamily="34" charset="-122"/>
                <a:cs typeface="Noto Sans TC" pitchFamily="34" charset="-120"/>
              </a:rPr>
              <a: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07225"/>
            <a:ext cx="8105537"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Target Market: Global Reach</a:t>
            </a:r>
            <a:endParaRPr lang="en-US" sz="4450" dirty="0"/>
          </a:p>
        </p:txBody>
      </p:sp>
      <p:sp>
        <p:nvSpPr>
          <p:cNvPr id="3" name="Text 1"/>
          <p:cNvSpPr/>
          <p:nvPr/>
        </p:nvSpPr>
        <p:spPr>
          <a:xfrm>
            <a:off x="793790" y="27696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Era targets a vast, growing segment of the global travel industry:</a:t>
            </a:r>
            <a:endParaRPr lang="en-US" sz="1750" dirty="0"/>
          </a:p>
        </p:txBody>
      </p:sp>
      <p:sp>
        <p:nvSpPr>
          <p:cNvPr id="4" name="Text 2"/>
          <p:cNvSpPr/>
          <p:nvPr/>
        </p:nvSpPr>
        <p:spPr>
          <a:xfrm>
            <a:off x="793790" y="338768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4119086"/>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1.4B+</a:t>
            </a:r>
            <a:endParaRPr lang="en-US" sz="5850" dirty="0"/>
          </a:p>
        </p:txBody>
      </p:sp>
      <p:sp>
        <p:nvSpPr>
          <p:cNvPr id="6" name="Text 4"/>
          <p:cNvSpPr/>
          <p:nvPr/>
        </p:nvSpPr>
        <p:spPr>
          <a:xfrm>
            <a:off x="1309330" y="5150882"/>
            <a:ext cx="3089672"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International Tourists</a:t>
            </a:r>
            <a:endParaRPr lang="en-US" sz="2200" dirty="0"/>
          </a:p>
        </p:txBody>
      </p:sp>
      <p:sp>
        <p:nvSpPr>
          <p:cNvPr id="7" name="Text 5"/>
          <p:cNvSpPr/>
          <p:nvPr/>
        </p:nvSpPr>
        <p:spPr>
          <a:xfrm>
            <a:off x="793790" y="5641300"/>
            <a:ext cx="4120753"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6"/>
          <p:cNvSpPr/>
          <p:nvPr/>
        </p:nvSpPr>
        <p:spPr>
          <a:xfrm>
            <a:off x="5254704" y="4119086"/>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$500B+</a:t>
            </a:r>
            <a:endParaRPr lang="en-US" sz="5850" dirty="0"/>
          </a:p>
        </p:txBody>
      </p:sp>
      <p:sp>
        <p:nvSpPr>
          <p:cNvPr id="9" name="Text 7"/>
          <p:cNvSpPr/>
          <p:nvPr/>
        </p:nvSpPr>
        <p:spPr>
          <a:xfrm>
            <a:off x="5697022" y="5150882"/>
            <a:ext cx="3236119"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Travel Services Market</a:t>
            </a:r>
            <a:endParaRPr lang="en-US" sz="2200" dirty="0"/>
          </a:p>
        </p:txBody>
      </p:sp>
      <p:sp>
        <p:nvSpPr>
          <p:cNvPr id="10" name="Text 8"/>
          <p:cNvSpPr/>
          <p:nvPr/>
        </p:nvSpPr>
        <p:spPr>
          <a:xfrm>
            <a:off x="5254704" y="5641300"/>
            <a:ext cx="4120872"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1" name="Text 9"/>
          <p:cNvSpPr/>
          <p:nvPr/>
        </p:nvSpPr>
        <p:spPr>
          <a:xfrm>
            <a:off x="9715738" y="4119086"/>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35M+</a:t>
            </a:r>
            <a:endParaRPr lang="en-US" sz="5850" dirty="0"/>
          </a:p>
        </p:txBody>
      </p:sp>
      <p:sp>
        <p:nvSpPr>
          <p:cNvPr id="12" name="Text 10"/>
          <p:cNvSpPr/>
          <p:nvPr/>
        </p:nvSpPr>
        <p:spPr>
          <a:xfrm>
            <a:off x="10358438" y="51508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Digital Nomads</a:t>
            </a:r>
            <a:endParaRPr lang="en-US" sz="2200" dirty="0"/>
          </a:p>
        </p:txBody>
      </p:sp>
      <p:sp>
        <p:nvSpPr>
          <p:cNvPr id="13" name="Text 11"/>
          <p:cNvSpPr/>
          <p:nvPr/>
        </p:nvSpPr>
        <p:spPr>
          <a:xfrm>
            <a:off x="793790" y="625935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5236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Business Model</a:t>
            </a:r>
            <a:endParaRPr lang="en-US" sz="4450" dirty="0"/>
          </a:p>
        </p:txBody>
      </p:sp>
      <p:pic>
        <p:nvPicPr>
          <p:cNvPr id="3" name="Image 0" descr="preencoded.png"/>
          <p:cNvPicPr>
            <a:picLocks noChangeAspect="1"/>
          </p:cNvPicPr>
          <p:nvPr/>
        </p:nvPicPr>
        <p:blipFill>
          <a:blip r:embed="rId3"/>
          <a:stretch>
            <a:fillRect/>
          </a:stretch>
        </p:blipFill>
        <p:spPr>
          <a:xfrm>
            <a:off x="793790" y="2914769"/>
            <a:ext cx="4158615" cy="2570202"/>
          </a:xfrm>
          <a:prstGeom prst="rect">
            <a:avLst/>
          </a:prstGeom>
        </p:spPr>
      </p:pic>
      <p:sp>
        <p:nvSpPr>
          <p:cNvPr id="4" name="Text 1"/>
          <p:cNvSpPr/>
          <p:nvPr/>
        </p:nvSpPr>
        <p:spPr>
          <a:xfrm>
            <a:off x="793790" y="57684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Subscription</a:t>
            </a:r>
            <a:endParaRPr lang="en-US" sz="2200" dirty="0"/>
          </a:p>
        </p:txBody>
      </p:sp>
      <p:pic>
        <p:nvPicPr>
          <p:cNvPr id="5" name="Image 1" descr="preencoded.png"/>
          <p:cNvPicPr>
            <a:picLocks noChangeAspect="1"/>
          </p:cNvPicPr>
          <p:nvPr/>
        </p:nvPicPr>
        <p:blipFill>
          <a:blip r:embed="rId4"/>
          <a:stretch>
            <a:fillRect/>
          </a:stretch>
        </p:blipFill>
        <p:spPr>
          <a:xfrm>
            <a:off x="5235893" y="2914769"/>
            <a:ext cx="4158615" cy="2570202"/>
          </a:xfrm>
          <a:prstGeom prst="rect">
            <a:avLst/>
          </a:prstGeom>
        </p:spPr>
      </p:pic>
      <p:sp>
        <p:nvSpPr>
          <p:cNvPr id="6" name="Text 2"/>
          <p:cNvSpPr/>
          <p:nvPr/>
        </p:nvSpPr>
        <p:spPr>
          <a:xfrm>
            <a:off x="5235893" y="5768459"/>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Advertising from Local Services</a:t>
            </a:r>
            <a:endParaRPr lang="en-US" sz="2200" dirty="0"/>
          </a:p>
        </p:txBody>
      </p:sp>
      <p:pic>
        <p:nvPicPr>
          <p:cNvPr id="7" name="Image 2" descr="preencoded.png"/>
          <p:cNvPicPr>
            <a:picLocks noChangeAspect="1"/>
          </p:cNvPicPr>
          <p:nvPr/>
        </p:nvPicPr>
        <p:blipFill>
          <a:blip r:embed="rId5"/>
          <a:stretch>
            <a:fillRect/>
          </a:stretch>
        </p:blipFill>
        <p:spPr>
          <a:xfrm>
            <a:off x="9677995" y="2914769"/>
            <a:ext cx="4158615" cy="2570202"/>
          </a:xfrm>
          <a:prstGeom prst="rect">
            <a:avLst/>
          </a:prstGeom>
        </p:spPr>
      </p:pic>
      <p:sp>
        <p:nvSpPr>
          <p:cNvPr id="8" name="Text 3"/>
          <p:cNvSpPr/>
          <p:nvPr/>
        </p:nvSpPr>
        <p:spPr>
          <a:xfrm>
            <a:off x="9677995" y="5768459"/>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Partnerships with Travel Companies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527</Words>
  <Application>Microsoft Office PowerPoint</Application>
  <PresentationFormat>Custom</PresentationFormat>
  <Paragraphs>130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Sora Medium</vt:lpstr>
      <vt:lpstr>Arial</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Stas Diachun</cp:lastModifiedBy>
  <cp:revision>2</cp:revision>
  <dcterms:created xsi:type="dcterms:W3CDTF">2025-06-08T20:56:16Z</dcterms:created>
  <dcterms:modified xsi:type="dcterms:W3CDTF">2025-06-08T21:00:36Z</dcterms:modified>
</cp:coreProperties>
</file>